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7" r:id="rId2"/>
    <p:sldId id="259"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301" r:id="rId36"/>
    <p:sldId id="265" r:id="rId37"/>
    <p:sldId id="26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2B55031-9676-4EE4-93F9-50FC21C807AA}" type="datetimeFigureOut">
              <a:rPr lang="en-US" smtClean="0"/>
              <a:pPr/>
              <a:t>9/12/2022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3907C-7F99-4EA4-A98F-D41D613B0DBF}" type="slidenum">
              <a:rPr lang="en-US" smtClean="0"/>
              <a:pPr/>
              <a:t>‹#›</a:t>
            </a:fld>
            <a:endParaRPr lang="en-US"/>
          </a:p>
        </p:txBody>
      </p:sp>
    </p:spTree>
    <p:extLst>
      <p:ext uri="{BB962C8B-B14F-4D97-AF65-F5344CB8AC3E}">
        <p14:creationId xmlns="" xmlns:p14="http://schemas.microsoft.com/office/powerpoint/2010/main" val="1793703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6A4600-6D29-44E5-BDAC-E0B5EF24C347}" type="datetimeFigureOut">
              <a:rPr lang="en-US" smtClean="0"/>
              <a:pPr/>
              <a:t>9/12/2022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378FC4-073E-4FBD-837E-EFA5336B2D38}" type="slidenum">
              <a:rPr lang="en-US" smtClean="0"/>
              <a:pPr/>
              <a:t>‹#›</a:t>
            </a:fld>
            <a:endParaRPr lang="en-US"/>
          </a:p>
        </p:txBody>
      </p:sp>
    </p:spTree>
    <p:extLst>
      <p:ext uri="{BB962C8B-B14F-4D97-AF65-F5344CB8AC3E}">
        <p14:creationId xmlns="" xmlns:p14="http://schemas.microsoft.com/office/powerpoint/2010/main" val="3721969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F6EB28-7C3A-482E-9F01-F5B3C9C3512C}" type="datetime1">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3469221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A1417C-CA97-4532-9D04-41AF4EE017FA}" type="datetime1">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2165116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B9166-FED1-4F98-BF9A-6BAE620783C7}" type="datetime1">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3166463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FB94A-2270-4514-AFC7-58285840288B}" type="datetime1">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66706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9B5FFD-77DD-4A26-8FB4-BEF7FEAE09A4}" type="datetime1">
              <a:rPr lang="en-US" smtClean="0"/>
              <a:pPr/>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2524876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8D350ED-5A6F-4EEF-8F9D-1EE013715878}" type="datetime1">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1449619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B61459-54E3-436A-9594-D0DBFCDD67C8}" type="datetime1">
              <a:rPr lang="en-US" smtClean="0"/>
              <a:pPr/>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122764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B5A796-0741-41D1-B56A-6D1921F76EB2}" type="datetime1">
              <a:rPr lang="en-US" smtClean="0"/>
              <a:pPr/>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4218297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509AE-9055-4E20-A327-B63B67366A64}" type="datetime1">
              <a:rPr lang="en-US" smtClean="0"/>
              <a:pPr/>
              <a:t>9/12/2022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979385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67E26C2-068F-4130-A6AD-066D8F3A2A62}" type="datetime1">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61852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337989A-33FB-4B27-85CB-0C99726C874C}" type="datetime1">
              <a:rPr lang="en-US" smtClean="0"/>
              <a:pPr/>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4119116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A3A60F-C607-44A5-AB0C-D72C4C171CCC}" type="datetime1">
              <a:rPr lang="en-US" smtClean="0"/>
              <a:pPr/>
              <a:t>9/12/2022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95863-2509-495E-A4D3-2D1EB08AA326}" type="slidenum">
              <a:rPr lang="en-US" smtClean="0"/>
              <a:pPr/>
              <a:t>‹#›</a:t>
            </a:fld>
            <a:endParaRPr lang="en-US"/>
          </a:p>
        </p:txBody>
      </p:sp>
    </p:spTree>
    <p:extLst>
      <p:ext uri="{BB962C8B-B14F-4D97-AF65-F5344CB8AC3E}">
        <p14:creationId xmlns="" xmlns:p14="http://schemas.microsoft.com/office/powerpoint/2010/main" val="219973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11.gif"/><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gif"/><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hyperlink" Target="http://www.medicalppttemplates.com/medical-ppt-templates.aspx/Bacteria-powerpoint-template-117"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presentationpro.com/powerpoint-design-15392-microscope-magnification.aspx?catID=23" TargetMode="External"/><Relationship Id="rId1" Type="http://schemas.openxmlformats.org/officeDocument/2006/relationships/slideLayout" Target="../slideLayouts/slideLayout7.xml"/><Relationship Id="rId5" Type="http://schemas.openxmlformats.org/officeDocument/2006/relationships/image" Target="../media/image16.jpeg"/><Relationship Id="rId4" Type="http://schemas.openxmlformats.org/officeDocument/2006/relationships/hyperlink" Target="http://www.presentationpro.com/powerpoint-design-13450-bacteria-s.aspx?catID=73"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www.presentationpro.com/powerpoint-design-4307-medical04.aspx?catID=31"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hyperlink" Target="http://www.presentationpro.com/powerpoint-design-15392-microscope-magnification.aspx?catID=23" TargetMode="Externa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medicalppttemplates.com/medical-ppt-templates.aspx/Bacteria-powerpoint-template-117" TargetMode="External"/><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edicalppttemplates.com/medical-ppt-templates.aspx/Bacteria-powerpoint-template-117"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72343" y="381001"/>
            <a:ext cx="9985828" cy="523220"/>
          </a:xfrm>
          <a:prstGeom prst="rect">
            <a:avLst/>
          </a:prstGeom>
          <a:noFill/>
        </p:spPr>
        <p:txBody>
          <a:bodyPr wrap="square" rtlCol="0">
            <a:spAutoFit/>
          </a:bodyPr>
          <a:lstStyle/>
          <a:p>
            <a:r>
              <a:rPr lang="en-US" sz="2800" dirty="0">
                <a:latin typeface="Book Antiqua" panose="02040602050305030304" pitchFamily="18" charset="0"/>
              </a:rPr>
              <a:t>RUNGTA COLLEGE OF DENTAL SCIENCES &amp; RESEARCH </a:t>
            </a:r>
          </a:p>
        </p:txBody>
      </p:sp>
      <p:sp>
        <p:nvSpPr>
          <p:cNvPr id="4" name="TextBox 3"/>
          <p:cNvSpPr txBox="1"/>
          <p:nvPr/>
        </p:nvSpPr>
        <p:spPr>
          <a:xfrm>
            <a:off x="2016145" y="2467428"/>
            <a:ext cx="7873442" cy="523220"/>
          </a:xfrm>
          <a:prstGeom prst="rect">
            <a:avLst/>
          </a:prstGeom>
          <a:noFill/>
        </p:spPr>
        <p:txBody>
          <a:bodyPr wrap="square" rtlCol="0">
            <a:spAutoFit/>
          </a:bodyPr>
          <a:lstStyle/>
          <a:p>
            <a:pPr algn="ctr"/>
            <a:r>
              <a:rPr lang="en-US" sz="2800" dirty="0" smtClean="0">
                <a:latin typeface="Book Antiqua" panose="02040602050305030304" pitchFamily="18" charset="0"/>
              </a:rPr>
              <a:t>DRUG RESISTANCE IN BACTERIA</a:t>
            </a:r>
            <a:endParaRPr lang="en-US" sz="2800" dirty="0">
              <a:latin typeface="Book Antiqua" panose="02040602050305030304" pitchFamily="18" charset="0"/>
            </a:endParaRPr>
          </a:p>
        </p:txBody>
      </p:sp>
      <p:sp>
        <p:nvSpPr>
          <p:cNvPr id="6" name="TextBox 5"/>
          <p:cNvSpPr txBox="1"/>
          <p:nvPr/>
        </p:nvSpPr>
        <p:spPr>
          <a:xfrm>
            <a:off x="189132" y="4040945"/>
            <a:ext cx="11393714" cy="523220"/>
          </a:xfrm>
          <a:prstGeom prst="rect">
            <a:avLst/>
          </a:prstGeom>
          <a:noFill/>
        </p:spPr>
        <p:txBody>
          <a:bodyPr wrap="square" rtlCol="0">
            <a:spAutoFit/>
          </a:bodyPr>
          <a:lstStyle/>
          <a:p>
            <a:pPr algn="ctr"/>
            <a:r>
              <a:rPr lang="en-US" sz="2800" dirty="0">
                <a:latin typeface="Book Antiqua" panose="02040602050305030304" pitchFamily="18" charset="0"/>
              </a:rPr>
              <a:t>DEPARTMENT </a:t>
            </a:r>
            <a:r>
              <a:rPr lang="en-US" sz="2800" dirty="0" smtClean="0">
                <a:latin typeface="Book Antiqua" panose="02040602050305030304" pitchFamily="18" charset="0"/>
              </a:rPr>
              <a:t>OF MICROBIOLOGY  </a:t>
            </a:r>
            <a:endParaRPr lang="en-US" sz="2800" dirty="0">
              <a:latin typeface="Book Antiqua" panose="02040602050305030304" pitchFamily="18" charset="0"/>
            </a:endParaRPr>
          </a:p>
        </p:txBody>
      </p:sp>
      <p:pic>
        <p:nvPicPr>
          <p:cNvPr id="7" name="Picture 6"/>
          <p:cNvPicPr>
            <a:picLocks noChangeAspect="1"/>
          </p:cNvPicPr>
          <p:nvPr/>
        </p:nvPicPr>
        <p:blipFill rotWithShape="1">
          <a:blip r:embed="rId2">
            <a:extLst>
              <a:ext uri="{28A0092B-C50C-407E-A947-70E740481C1C}">
                <a14:useLocalDpi xmlns="" xmlns:a14="http://schemas.microsoft.com/office/drawing/2010/main" val="0"/>
              </a:ext>
            </a:extLst>
          </a:blip>
          <a:srcRect l="15781" r="15781"/>
          <a:stretch/>
        </p:blipFill>
        <p:spPr>
          <a:xfrm>
            <a:off x="0" y="0"/>
            <a:ext cx="1857828" cy="2114550"/>
          </a:xfrm>
          <a:prstGeom prst="rect">
            <a:avLst/>
          </a:prstGeom>
        </p:spPr>
      </p:pic>
      <p:sp>
        <p:nvSpPr>
          <p:cNvPr id="2" name="Slide Number Placeholder 1"/>
          <p:cNvSpPr>
            <a:spLocks noGrp="1"/>
          </p:cNvSpPr>
          <p:nvPr>
            <p:ph type="sldNum" sz="quarter" idx="12"/>
          </p:nvPr>
        </p:nvSpPr>
        <p:spPr/>
        <p:txBody>
          <a:bodyPr/>
          <a:lstStyle/>
          <a:p>
            <a:fld id="{72795863-2509-495E-A4D3-2D1EB08AA326}" type="slidenum">
              <a:rPr lang="en-US" smtClean="0"/>
              <a:pPr/>
              <a:t>1</a:t>
            </a:fld>
            <a:endParaRPr lang="en-US" dirty="0"/>
          </a:p>
        </p:txBody>
      </p:sp>
    </p:spTree>
    <p:extLst>
      <p:ext uri="{BB962C8B-B14F-4D97-AF65-F5344CB8AC3E}">
        <p14:creationId xmlns="" xmlns:p14="http://schemas.microsoft.com/office/powerpoint/2010/main" val="1307440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BD253C-3242-49CD-88BC-1FCA208AB8C7}"/>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Thirdly microorganism may infect the host  at the site where antimicrobials are excluded or are not active.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Ex:-</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Aminoglycosides such as gentamicin are not effective in treating salmonella enteric fevers because the salmonella are intracellular and the aminoglycosides don’t enter the cell.</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3200" i="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cs typeface="Arial" pitchFamily="34" charset="0"/>
              </a:rPr>
              <a:t>[2] ACQUIRED RESISTANCE/GENETIC ORIGIN OF DRUG RESISTANCE.</a:t>
            </a:r>
            <a:r>
              <a:rPr lang="en-US" sz="3200" cap="none" dirty="0">
                <a:solidFill>
                  <a:schemeClr val="tx1"/>
                </a:solidFill>
                <a:latin typeface="Arial" pitchFamily="34" charset="0"/>
                <a:cs typeface="Arial" pitchFamily="34" charset="0"/>
              </a:rPr>
              <a:t/>
            </a:r>
            <a:br>
              <a:rPr lang="en-US" sz="3200" cap="none" dirty="0">
                <a:solidFill>
                  <a:schemeClr val="tx1"/>
                </a:solidFill>
                <a:latin typeface="Arial" pitchFamily="34" charset="0"/>
                <a:cs typeface="Arial" pitchFamily="34" charset="0"/>
              </a:rPr>
            </a:br>
            <a:r>
              <a:rPr lang="en-US" sz="3200" cap="none" dirty="0">
                <a:solidFill>
                  <a:schemeClr val="tx1"/>
                </a:solidFill>
                <a:latin typeface="Arial" pitchFamily="34" charset="0"/>
                <a:cs typeface="Arial" pitchFamily="34" charset="0"/>
              </a:rPr>
              <a:t/>
            </a:r>
            <a:br>
              <a:rPr lang="en-US" sz="320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In acquired resistance the microbes that initially respond to an AMA later develop resistance the to same AMA by:-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(a)Mutation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(b)Gene transfer     </a:t>
            </a:r>
            <a:r>
              <a:rPr lang="en-US" sz="2400" b="0" cap="none" dirty="0">
                <a:solidFill>
                  <a:schemeClr val="tx2">
                    <a:satMod val="200000"/>
                  </a:schemeClr>
                </a:solidFill>
              </a:rPr>
              <a:t/>
            </a:r>
            <a:br>
              <a:rPr lang="en-US" sz="2400" b="0" cap="none" dirty="0">
                <a:solidFill>
                  <a:schemeClr val="tx2">
                    <a:satMod val="200000"/>
                  </a:schemeClr>
                </a:solidFill>
              </a:rPr>
            </a:br>
            <a:endParaRPr lang="en-US" sz="2400" b="0" cap="none" dirty="0">
              <a:solidFill>
                <a:schemeClr val="tx2">
                  <a:satMod val="200000"/>
                </a:schemeClr>
              </a:solidFill>
            </a:endParaRPr>
          </a:p>
        </p:txBody>
      </p:sp>
      <p:pic>
        <p:nvPicPr>
          <p:cNvPr id="14339"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own Arrow 2">
            <a:extLst>
              <a:ext uri="{FF2B5EF4-FFF2-40B4-BE49-F238E27FC236}">
                <a16:creationId xmlns:a16="http://schemas.microsoft.com/office/drawing/2014/main" xmlns="" id="{7C8770CC-3929-4E8F-A8CD-22A50028403A}"/>
              </a:ext>
            </a:extLst>
          </p:cNvPr>
          <p:cNvSpPr/>
          <p:nvPr/>
        </p:nvSpPr>
        <p:spPr>
          <a:xfrm>
            <a:off x="5892800" y="2667000"/>
            <a:ext cx="3048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 name="Down Arrow 3">
            <a:extLst>
              <a:ext uri="{FF2B5EF4-FFF2-40B4-BE49-F238E27FC236}">
                <a16:creationId xmlns:a16="http://schemas.microsoft.com/office/drawing/2014/main" xmlns="" id="{88F45D12-D766-46E0-A81A-EE7582074D88}"/>
              </a:ext>
            </a:extLst>
          </p:cNvPr>
          <p:cNvSpPr/>
          <p:nvPr/>
        </p:nvSpPr>
        <p:spPr>
          <a:xfrm>
            <a:off x="5892800" y="36576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Down Arrow 4">
            <a:extLst>
              <a:ext uri="{FF2B5EF4-FFF2-40B4-BE49-F238E27FC236}">
                <a16:creationId xmlns:a16="http://schemas.microsoft.com/office/drawing/2014/main" xmlns="" id="{C4DBDADF-E52A-4784-980C-1E9FA6DA2ABA}"/>
              </a:ext>
            </a:extLst>
          </p:cNvPr>
          <p:cNvSpPr/>
          <p:nvPr/>
        </p:nvSpPr>
        <p:spPr>
          <a:xfrm>
            <a:off x="5892800" y="4724400"/>
            <a:ext cx="3048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a:extLst>
              <a:ext uri="{FF2B5EF4-FFF2-40B4-BE49-F238E27FC236}">
                <a16:creationId xmlns:a16="http://schemas.microsoft.com/office/drawing/2014/main" xmlns="" id="{2C0E000F-81AF-4D8C-9DBD-317913BA0DC3}"/>
              </a:ext>
            </a:extLst>
          </p:cNvPr>
          <p:cNvSpPr>
            <a:spLocks noGrp="1"/>
          </p:cNvSpPr>
          <p:nvPr>
            <p:ph type="ctrTitle"/>
          </p:nvPr>
        </p:nvSpPr>
        <p:spPr>
          <a:xfrm>
            <a:off x="609600" y="152400"/>
            <a:ext cx="11379200" cy="6553200"/>
          </a:xfrm>
        </p:spPr>
        <p:txBody>
          <a:bodyPr/>
          <a:lstStyle/>
          <a:p>
            <a:pPr eaLnBrk="1" fontAlgn="auto" hangingPunct="1">
              <a:spcAft>
                <a:spcPts val="0"/>
              </a:spcAft>
              <a:defRPr/>
            </a:pPr>
            <a:r>
              <a:rPr lang="en-US" sz="3600" cap="none" spc="300" dirty="0">
                <a:ln w="11430" cmpd="sng">
                  <a:solidFill>
                    <a:schemeClr val="accent1">
                      <a:tint val="10000"/>
                    </a:schemeClr>
                  </a:solidFill>
                  <a:prstDash val="solid"/>
                  <a:miter lim="800000"/>
                </a:ln>
                <a:solidFill>
                  <a:schemeClr val="accent4">
                    <a:lumMod val="75000"/>
                  </a:schemeClr>
                </a:solidFill>
                <a:effectLst>
                  <a:glow rad="45500">
                    <a:schemeClr val="accent1">
                      <a:satMod val="220000"/>
                      <a:alpha val="35000"/>
                    </a:schemeClr>
                  </a:glow>
                </a:effectLst>
                <a:latin typeface="Franklin Gothic Demi Cond" pitchFamily="34" charset="0"/>
                <a:cs typeface="Arial" pitchFamily="34" charset="0"/>
              </a:rPr>
              <a:t>MECHANISM:</a:t>
            </a:r>
            <a:r>
              <a:rPr lang="en-US" sz="3600" cap="none" spc="300" dirty="0">
                <a:ln w="11430" cmpd="sng">
                  <a:solidFill>
                    <a:schemeClr val="accent1">
                      <a:tint val="10000"/>
                    </a:schemeClr>
                  </a:solidFill>
                  <a:prstDash val="solid"/>
                  <a:miter lim="800000"/>
                </a:ln>
                <a:solidFill>
                  <a:schemeClr val="accent4">
                    <a:lumMod val="75000"/>
                  </a:schemeClr>
                </a:solidFill>
                <a:effectLst>
                  <a:glow rad="45500">
                    <a:schemeClr val="accent1">
                      <a:satMod val="220000"/>
                      <a:alpha val="35000"/>
                    </a:schemeClr>
                  </a:glow>
                </a:effectLst>
                <a:latin typeface="Franklin Gothic Demi Cond" pitchFamily="34" charset="0"/>
              </a:rPr>
              <a:t>-</a:t>
            </a:r>
            <a:r>
              <a:rPr lang="en-US" sz="3200" dirty="0">
                <a:solidFill>
                  <a:schemeClr val="tx2">
                    <a:satMod val="200000"/>
                  </a:schemeClr>
                </a:solidFill>
              </a:rPr>
              <a:t/>
            </a:r>
            <a:br>
              <a:rPr lang="en-US" sz="3200" dirty="0">
                <a:solidFill>
                  <a:schemeClr val="tx2">
                    <a:satMod val="200000"/>
                  </a:schemeClr>
                </a:solidFill>
              </a:rPr>
            </a:br>
            <a:r>
              <a:rPr lang="en-US" sz="2400" b="0" cap="none" dirty="0">
                <a:solidFill>
                  <a:schemeClr val="tx1"/>
                </a:solidFill>
                <a:latin typeface="Arial" pitchFamily="34" charset="0"/>
                <a:cs typeface="Arial" pitchFamily="34" charset="0"/>
              </a:rPr>
              <a:t>Mechanism of development of resistance to AMAs:-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accent3">
                    <a:lumMod val="75000"/>
                  </a:schemeClr>
                </a:solidFill>
                <a:latin typeface="Arial Rounded MT Bold" pitchFamily="34" charset="0"/>
                <a:cs typeface="Arial" pitchFamily="34" charset="0"/>
              </a:rPr>
              <a:t>&lt;a&gt; Production of inactivating enzyme.</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Ex:-</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Staphylococci produces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r>
              <a:rPr lang="en-US" sz="3200" b="0" cap="none" dirty="0">
                <a:solidFill>
                  <a:schemeClr val="tx1"/>
                </a:solidFill>
                <a:latin typeface="Arial" pitchFamily="34" charset="0"/>
                <a:cs typeface="Arial" pitchFamily="34" charset="0"/>
              </a:rPr>
              <a:t>                   </a:t>
            </a:r>
            <a:br>
              <a:rPr lang="en-US" sz="3200" b="0" cap="none" dirty="0">
                <a:solidFill>
                  <a:schemeClr val="tx1"/>
                </a:solidFill>
                <a:latin typeface="Arial" pitchFamily="34" charset="0"/>
                <a:cs typeface="Arial" pitchFamily="34" charset="0"/>
              </a:rPr>
            </a:br>
            <a:r>
              <a:rPr lang="en-US" sz="3200" b="0" cap="none" dirty="0">
                <a:solidFill>
                  <a:schemeClr val="tx1"/>
                </a:solidFill>
                <a:latin typeface="Arial" pitchFamily="34" charset="0"/>
                <a:cs typeface="Arial" pitchFamily="34" charset="0"/>
              </a:rPr>
              <a:t>                   </a:t>
            </a:r>
            <a:r>
              <a:rPr lang="el-GR" sz="3200" b="0" cap="none" dirty="0">
                <a:solidFill>
                  <a:schemeClr val="tx1"/>
                </a:solidFill>
                <a:latin typeface="Arial" pitchFamily="34" charset="0"/>
                <a:cs typeface="Arial" pitchFamily="34" charset="0"/>
              </a:rPr>
              <a:t>β</a:t>
            </a:r>
            <a:r>
              <a:rPr lang="en-US" sz="3200" b="0" cap="none" dirty="0">
                <a:solidFill>
                  <a:schemeClr val="tx1"/>
                </a:solidFill>
                <a:latin typeface="Arial" pitchFamily="34" charset="0"/>
                <a:cs typeface="Arial" pitchFamily="34" charset="0"/>
              </a:rPr>
              <a:t>- </a:t>
            </a:r>
            <a:r>
              <a:rPr lang="en-US" sz="2400" b="0" cap="none" dirty="0" err="1">
                <a:solidFill>
                  <a:schemeClr val="tx1"/>
                </a:solidFill>
                <a:latin typeface="Arial" pitchFamily="34" charset="0"/>
                <a:cs typeface="Arial" pitchFamily="34" charset="0"/>
              </a:rPr>
              <a:t>lactamases</a:t>
            </a:r>
            <a:r>
              <a:rPr lang="en-US" sz="2400" b="0" cap="none" dirty="0">
                <a:solidFill>
                  <a:schemeClr val="tx1"/>
                </a:solidFill>
                <a:latin typeface="Arial" pitchFamily="34" charset="0"/>
                <a:cs typeface="Arial" pitchFamily="34" charset="0"/>
              </a:rPr>
              <a:t> (</a:t>
            </a:r>
            <a:r>
              <a:rPr lang="en-US" sz="2400" b="0" cap="none" dirty="0" err="1">
                <a:solidFill>
                  <a:schemeClr val="tx1"/>
                </a:solidFill>
                <a:latin typeface="Arial" pitchFamily="34" charset="0"/>
                <a:cs typeface="Arial" pitchFamily="34" charset="0"/>
              </a:rPr>
              <a:t>penicillinase</a:t>
            </a:r>
            <a:r>
              <a:rPr lang="en-US" sz="2400" b="0" cap="none" dirty="0">
                <a:solidFill>
                  <a:schemeClr val="tx1"/>
                </a:solidFill>
                <a:latin typeface="Arial" pitchFamily="34" charset="0"/>
                <a:cs typeface="Arial" pitchFamily="34" charset="0"/>
              </a:rPr>
              <a: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which destroys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some of penicillins &amp; cephalosporins</a:t>
            </a:r>
            <a:br>
              <a:rPr lang="en-US" sz="2400" b="0" cap="none" dirty="0">
                <a:solidFill>
                  <a:schemeClr val="tx1"/>
                </a:solidFill>
                <a:latin typeface="Arial" pitchFamily="34" charset="0"/>
                <a:cs typeface="Arial" pitchFamily="34" charset="0"/>
              </a:rPr>
            </a:br>
            <a:r>
              <a:rPr lang="en-US" sz="2400" b="0" cap="none" dirty="0">
                <a:solidFill>
                  <a:schemeClr val="tx2">
                    <a:satMod val="200000"/>
                  </a:schemeClr>
                </a:solidFill>
              </a:rPr>
              <a:t/>
            </a:r>
            <a:br>
              <a:rPr lang="en-US" sz="2400" b="0" cap="none" dirty="0">
                <a:solidFill>
                  <a:schemeClr val="tx2">
                    <a:satMod val="200000"/>
                  </a:schemeClr>
                </a:solidFill>
              </a:rPr>
            </a:br>
            <a:r>
              <a:rPr lang="en-US" sz="2400" b="0" cap="none" dirty="0">
                <a:solidFill>
                  <a:schemeClr val="tx2">
                    <a:satMod val="200000"/>
                  </a:schemeClr>
                </a:solidFill>
              </a:rPr>
              <a:t/>
            </a:r>
            <a:br>
              <a:rPr lang="en-US" sz="2400" b="0" cap="none" dirty="0">
                <a:solidFill>
                  <a:schemeClr val="tx2">
                    <a:satMod val="200000"/>
                  </a:schemeClr>
                </a:solidFill>
              </a:rPr>
            </a:br>
            <a:r>
              <a:rPr lang="en-US" sz="3200" b="0" cap="none" dirty="0">
                <a:solidFill>
                  <a:schemeClr val="tx2">
                    <a:satMod val="200000"/>
                  </a:schemeClr>
                </a:solidFill>
              </a:rPr>
              <a:t>    </a:t>
            </a:r>
            <a:endParaRPr lang="en-US" sz="3200" dirty="0">
              <a:solidFill>
                <a:schemeClr val="tx2">
                  <a:satMod val="200000"/>
                </a:schemeClr>
              </a:solidFill>
            </a:endParaRPr>
          </a:p>
        </p:txBody>
      </p:sp>
      <p:pic>
        <p:nvPicPr>
          <p:cNvPr id="15366"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1B76A5-DAB3-4E7F-97B8-C49E54A88891}"/>
              </a:ext>
            </a:extLst>
          </p:cNvPr>
          <p:cNvSpPr>
            <a:spLocks noGrp="1"/>
          </p:cNvSpPr>
          <p:nvPr>
            <p:ph type="ctrTitle"/>
          </p:nvPr>
        </p:nvSpPr>
        <p:spPr>
          <a:xfrm>
            <a:off x="609600" y="152400"/>
            <a:ext cx="11379200" cy="6553200"/>
          </a:xfrm>
        </p:spPr>
        <p:txBody>
          <a:bodyPr/>
          <a:lstStyle/>
          <a:p>
            <a:pPr eaLnBrk="1" fontAlgn="auto" hangingPunct="1">
              <a:spcAft>
                <a:spcPts val="0"/>
              </a:spcAft>
              <a:defRPr/>
            </a:pPr>
            <a:r>
              <a:rPr lang="en-US" sz="2400" b="0" cap="none" dirty="0">
                <a:solidFill>
                  <a:schemeClr val="accent3">
                    <a:lumMod val="75000"/>
                  </a:schemeClr>
                </a:solidFill>
                <a:latin typeface="Arial Rounded MT Bold" pitchFamily="34" charset="0"/>
                <a:cs typeface="Arial" pitchFamily="34" charset="0"/>
              </a:rPr>
              <a:t>&lt;b&gt; An efflux pump mechanisms:-</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Microorganism change their permiability to drug.</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Mechanism that prevents accumulation of drug in   bacteria.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Ex:- Resistance of gram +ve &amp; gram –ve bacteria to      tetracyclines.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accent3">
                    <a:lumMod val="75000"/>
                  </a:schemeClr>
                </a:solidFill>
                <a:latin typeface="Arial Rounded MT Bold" pitchFamily="34" charset="0"/>
                <a:cs typeface="Arial" pitchFamily="34" charset="0"/>
              </a:rPr>
              <a:t>&lt;c&gt; Alteration of binding site:-</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Ex:- Change in penicillin-binding proteins(PBPs)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resulting in decreased affinity for penicillins.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accent3">
                    <a:lumMod val="75000"/>
                  </a:schemeClr>
                </a:solidFill>
                <a:latin typeface="Arial Rounded MT Bold" pitchFamily="34" charset="0"/>
                <a:cs typeface="Arial" pitchFamily="34" charset="0"/>
              </a:rPr>
              <a:t>&lt;d&gt; Absence of metabollic pathway:-</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Sulphonamide resistant bacteria can utilize </a:t>
            </a:r>
          </a:p>
        </p:txBody>
      </p:sp>
      <p:pic>
        <p:nvPicPr>
          <p:cNvPr id="16387"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cxnSp>
        <p:nvCxnSpPr>
          <p:cNvPr id="6" name="Straight Arrow Connector 5">
            <a:extLst>
              <a:ext uri="{FF2B5EF4-FFF2-40B4-BE49-F238E27FC236}">
                <a16:creationId xmlns:a16="http://schemas.microsoft.com/office/drawing/2014/main" xmlns="" id="{F3048934-D394-4555-A37E-5AC4B2037B8D}"/>
              </a:ext>
            </a:extLst>
          </p:cNvPr>
          <p:cNvCxnSpPr/>
          <p:nvPr/>
        </p:nvCxnSpPr>
        <p:spPr>
          <a:xfrm rot="5400000">
            <a:off x="5245101" y="4228572"/>
            <a:ext cx="6858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Tree>
  </p:cSld>
  <p:clrMapOvr>
    <a:masterClrMapping/>
  </p:clrMapOvr>
  <p:transition>
    <p:wipe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86CB70-D118-40E3-9111-6963D1DDFDA2}"/>
              </a:ext>
            </a:extLst>
          </p:cNvPr>
          <p:cNvSpPr>
            <a:spLocks noGrp="1"/>
          </p:cNvSpPr>
          <p:nvPr>
            <p:ph type="ctrTitle"/>
          </p:nvPr>
        </p:nvSpPr>
        <p:spPr>
          <a:xfrm>
            <a:off x="711200" y="152400"/>
            <a:ext cx="11277600" cy="6477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performed folic acid without need for usual metabolic steps.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PABA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sulphonamide      </a:t>
            </a:r>
            <a:r>
              <a:rPr lang="en-US" sz="1600" b="0" i="1" cap="none" dirty="0">
                <a:solidFill>
                  <a:schemeClr val="tx1"/>
                </a:solidFill>
                <a:latin typeface="Arial" pitchFamily="34" charset="0"/>
                <a:cs typeface="Arial" pitchFamily="34" charset="0"/>
              </a:rPr>
              <a:t>inhibits </a:t>
            </a:r>
            <a:r>
              <a:rPr lang="en-US" sz="2400" b="0" cap="none" dirty="0">
                <a:solidFill>
                  <a:schemeClr val="tx1"/>
                </a:solidFill>
                <a:latin typeface="Arial" pitchFamily="34" charset="0"/>
                <a:cs typeface="Arial" pitchFamily="34" charset="0"/>
              </a:rPr>
              <a:t>          </a:t>
            </a:r>
            <a:r>
              <a:rPr lang="en-US" sz="1800" b="0" cap="none" dirty="0">
                <a:solidFill>
                  <a:schemeClr val="tx1"/>
                </a:solidFill>
                <a:latin typeface="Arial" pitchFamily="34" charset="0"/>
                <a:cs typeface="Arial" pitchFamily="34" charset="0"/>
              </a:rPr>
              <a:t>folate synthatase</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folic acid</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producing bacteriostatic effect.         </a:t>
            </a:r>
            <a:r>
              <a:rPr lang="en-US" sz="2400" b="0" cap="none" dirty="0">
                <a:solidFill>
                  <a:schemeClr val="tx2">
                    <a:satMod val="200000"/>
                  </a:schemeClr>
                </a:solidFill>
              </a:rPr>
              <a:t/>
            </a:r>
            <a:br>
              <a:rPr lang="en-US" sz="2400" b="0" cap="none" dirty="0">
                <a:solidFill>
                  <a:schemeClr val="tx2">
                    <a:satMod val="200000"/>
                  </a:schemeClr>
                </a:solidFill>
              </a:rPr>
            </a:br>
            <a:r>
              <a:rPr lang="en-US" sz="2400" b="0" cap="none" dirty="0">
                <a:solidFill>
                  <a:schemeClr val="tx2">
                    <a:satMod val="200000"/>
                  </a:schemeClr>
                </a:solidFill>
              </a:rPr>
              <a:t>           </a:t>
            </a:r>
          </a:p>
        </p:txBody>
      </p:sp>
      <p:sp>
        <p:nvSpPr>
          <p:cNvPr id="3" name="Down Arrow 2">
            <a:extLst>
              <a:ext uri="{FF2B5EF4-FFF2-40B4-BE49-F238E27FC236}">
                <a16:creationId xmlns:a16="http://schemas.microsoft.com/office/drawing/2014/main" xmlns="" id="{933F5373-0995-4C93-9FAE-B5D72BC5FAE4}"/>
              </a:ext>
            </a:extLst>
          </p:cNvPr>
          <p:cNvSpPr/>
          <p:nvPr/>
        </p:nvSpPr>
        <p:spPr>
          <a:xfrm>
            <a:off x="5791200" y="1295400"/>
            <a:ext cx="2032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Down Arrow 4">
            <a:extLst>
              <a:ext uri="{FF2B5EF4-FFF2-40B4-BE49-F238E27FC236}">
                <a16:creationId xmlns:a16="http://schemas.microsoft.com/office/drawing/2014/main" xmlns="" id="{3E980C5E-2E8A-45DF-90BC-3D60B3E06129}"/>
              </a:ext>
            </a:extLst>
          </p:cNvPr>
          <p:cNvSpPr/>
          <p:nvPr/>
        </p:nvSpPr>
        <p:spPr>
          <a:xfrm>
            <a:off x="5791200" y="24384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cxnSp>
        <p:nvCxnSpPr>
          <p:cNvPr id="7" name="Straight Arrow Connector 6">
            <a:extLst>
              <a:ext uri="{FF2B5EF4-FFF2-40B4-BE49-F238E27FC236}">
                <a16:creationId xmlns:a16="http://schemas.microsoft.com/office/drawing/2014/main" xmlns="" id="{0BF27BB9-A608-40E7-B9AA-D6CDE553467E}"/>
              </a:ext>
            </a:extLst>
          </p:cNvPr>
          <p:cNvCxnSpPr/>
          <p:nvPr/>
        </p:nvCxnSpPr>
        <p:spPr>
          <a:xfrm>
            <a:off x="3657600" y="1676400"/>
            <a:ext cx="1828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414" name="Rectangle 2"/>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pPr eaLnBrk="1" hangingPunct="1"/>
            <a:endParaRPr lang="en-US" altLang="en-US">
              <a:latin typeface="Corbel" pitchFamily="34" charset="0"/>
            </a:endParaRPr>
          </a:p>
        </p:txBody>
      </p:sp>
      <p:pic>
        <p:nvPicPr>
          <p:cNvPr id="17415" name="Picture 1"/>
          <p:cNvPicPr>
            <a:picLocks noChangeAspect="1" noChangeArrowheads="1"/>
          </p:cNvPicPr>
          <p:nvPr/>
        </p:nvPicPr>
        <p:blipFill>
          <a:blip r:embed="rId2"/>
          <a:srcRect/>
          <a:stretch>
            <a:fillRect/>
          </a:stretch>
        </p:blipFill>
        <p:spPr bwMode="auto">
          <a:xfrm>
            <a:off x="508000" y="3581400"/>
            <a:ext cx="11684000" cy="3276600"/>
          </a:xfrm>
          <a:prstGeom prst="rect">
            <a:avLst/>
          </a:prstGeom>
          <a:noFill/>
          <a:ln w="9525">
            <a:noFill/>
            <a:miter lim="800000"/>
            <a:headEnd/>
            <a:tailEnd/>
          </a:ln>
        </p:spPr>
      </p:pic>
      <p:pic>
        <p:nvPicPr>
          <p:cNvPr id="17416" name="Picture 2" descr="Bacteria Powerpoint Template">
            <a:hlinkClick r:id="rId3"/>
          </p:cNvPr>
          <p:cNvPicPr>
            <a:picLocks noChangeAspect="1" noChangeArrowheads="1"/>
          </p:cNvPicPr>
          <p:nvPr/>
        </p:nvPicPr>
        <p:blipFill>
          <a:blip r:embed="rId4"/>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90E183-4F57-4701-A707-C0AA75780098}"/>
              </a:ext>
            </a:extLst>
          </p:cNvPr>
          <p:cNvSpPr>
            <a:spLocks noGrp="1"/>
          </p:cNvSpPr>
          <p:nvPr>
            <p:ph type="ctrTitle"/>
          </p:nvPr>
        </p:nvSpPr>
        <p:spPr>
          <a:xfrm>
            <a:off x="508000" y="0"/>
            <a:ext cx="11480800" cy="6629400"/>
          </a:xfrm>
        </p:spPr>
        <p:txBody>
          <a:bodyPr/>
          <a:lstStyle/>
          <a:p>
            <a:pPr marL="742950" indent="-742950" eaLnBrk="1" fontAlgn="auto" hangingPunct="1">
              <a:spcAft>
                <a:spcPts val="0"/>
              </a:spcAft>
              <a:defRPr/>
            </a:pP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 problem of chemotherapy has been the appearance of resistance to particular drugs in a normally sensitive microbial population.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endParaRPr lang="en-US" sz="2400" b="0" dirty="0">
              <a:solidFill>
                <a:schemeClr val="tx1"/>
              </a:solidFill>
              <a:latin typeface="Arial" pitchFamily="34" charset="0"/>
              <a:cs typeface="Arial" pitchFamily="34" charset="0"/>
            </a:endParaRPr>
          </a:p>
        </p:txBody>
      </p:sp>
      <p:pic>
        <p:nvPicPr>
          <p:cNvPr id="18435" name="Picture 2" descr="C:\Documents and Settings\User\Desktop\RaShMi\presentation\selection for resistant bacteria.bmp"/>
          <p:cNvPicPr>
            <a:picLocks noChangeAspect="1" noChangeArrowheads="1"/>
          </p:cNvPicPr>
          <p:nvPr/>
        </p:nvPicPr>
        <p:blipFill>
          <a:blip r:embed="rId2"/>
          <a:srcRect/>
          <a:stretch>
            <a:fillRect/>
          </a:stretch>
        </p:blipFill>
        <p:spPr bwMode="auto">
          <a:xfrm>
            <a:off x="508000" y="1600200"/>
            <a:ext cx="11684000" cy="5257800"/>
          </a:xfrm>
          <a:prstGeom prst="rect">
            <a:avLst/>
          </a:prstGeom>
          <a:noFill/>
          <a:ln w="9525">
            <a:noFill/>
            <a:miter lim="800000"/>
            <a:headEnd/>
            <a:tailEnd/>
          </a:ln>
        </p:spPr>
      </p:pic>
      <p:pic>
        <p:nvPicPr>
          <p:cNvPr id="18436" name="Picture 2" descr="Bacteria Powerpoint Template">
            <a:hlinkClick r:id="rId3"/>
          </p:cNvPr>
          <p:cNvPicPr>
            <a:picLocks noChangeAspect="1" noChangeArrowheads="1"/>
          </p:cNvPicPr>
          <p:nvPr/>
        </p:nvPicPr>
        <p:blipFill>
          <a:blip r:embed="rId4"/>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05EAA5C-E7F2-4ECE-B357-81BDB2CFA22E}"/>
              </a:ext>
            </a:extLst>
          </p:cNvPr>
          <p:cNvSpPr/>
          <p:nvPr/>
        </p:nvSpPr>
        <p:spPr>
          <a:xfrm>
            <a:off x="0" y="0"/>
            <a:ext cx="12192000" cy="6863417"/>
          </a:xfrm>
          <a:prstGeom prst="rect">
            <a:avLst/>
          </a:prstGeom>
        </p:spPr>
        <p:txBody>
          <a:bodyPr>
            <a:spAutoFit/>
          </a:bodyPr>
          <a:lstStyle/>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r>
              <a:rPr lang="en-US" sz="3200" b="1" spc="300" dirty="0">
                <a:ln w="11430" cmpd="sng">
                  <a:solidFill>
                    <a:schemeClr val="accent1">
                      <a:tint val="10000"/>
                    </a:schemeClr>
                  </a:solidFill>
                  <a:prstDash val="solid"/>
                  <a:miter lim="800000"/>
                </a:ln>
                <a:solidFill>
                  <a:schemeClr val="accent4">
                    <a:lumMod val="75000"/>
                  </a:schemeClr>
                </a:solidFill>
                <a:effectLst>
                  <a:glow rad="45500">
                    <a:schemeClr val="accent1">
                      <a:satMod val="220000"/>
                      <a:alpha val="35000"/>
                    </a:schemeClr>
                  </a:glow>
                </a:effectLst>
                <a:latin typeface="Franklin Gothic Demi Cond" pitchFamily="34" charset="0"/>
                <a:cs typeface="Arial" pitchFamily="34" charset="0"/>
              </a:rPr>
              <a:t>FACTORS AFFECTING:-</a:t>
            </a: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r>
              <a:rPr lang="en-US" sz="2400" dirty="0">
                <a:cs typeface="Arial" pitchFamily="34" charset="0"/>
              </a:rPr>
              <a:t>Three main factors affect the frequency of acquired resistance:-</a:t>
            </a:r>
          </a:p>
          <a:p>
            <a:pPr eaLnBrk="1" fontAlgn="auto" hangingPunct="1">
              <a:spcBef>
                <a:spcPts val="0"/>
              </a:spcBef>
              <a:spcAft>
                <a:spcPts val="0"/>
              </a:spcAft>
              <a:defRPr/>
            </a:pPr>
            <a:r>
              <a:rPr lang="en-US" sz="2400" dirty="0">
                <a:cs typeface="Arial" pitchFamily="34" charset="0"/>
              </a:rPr>
              <a:t> </a:t>
            </a:r>
            <a:br>
              <a:rPr lang="en-US" sz="2400" dirty="0">
                <a:cs typeface="Arial" pitchFamily="34" charset="0"/>
              </a:rPr>
            </a:br>
            <a:r>
              <a:rPr lang="en-US" sz="2400" dirty="0">
                <a:cs typeface="Arial" pitchFamily="34" charset="0"/>
              </a:rPr>
              <a:t>1.</a:t>
            </a:r>
            <a:r>
              <a:rPr lang="en-US" sz="2400" b="1" u="sng" dirty="0">
                <a:cs typeface="Arial" pitchFamily="34" charset="0"/>
              </a:rPr>
              <a:t>Amount </a:t>
            </a:r>
            <a:r>
              <a:rPr lang="en-US" sz="2400" u="sng" dirty="0">
                <a:cs typeface="Arial" pitchFamily="34" charset="0"/>
              </a:rPr>
              <a:t>of antibiotic </a:t>
            </a:r>
            <a:r>
              <a:rPr lang="en-US" sz="2400" dirty="0">
                <a:cs typeface="Arial" pitchFamily="34" charset="0"/>
              </a:rPr>
              <a:t>used.</a:t>
            </a:r>
            <a:br>
              <a:rPr lang="en-US" sz="2400" dirty="0">
                <a:cs typeface="Arial" pitchFamily="34" charset="0"/>
              </a:rPr>
            </a:br>
            <a:r>
              <a:rPr lang="en-US" sz="2400" dirty="0">
                <a:cs typeface="Arial" pitchFamily="34" charset="0"/>
              </a:rPr>
              <a:t/>
            </a:r>
            <a:br>
              <a:rPr lang="en-US" sz="2400" dirty="0">
                <a:cs typeface="Arial" pitchFamily="34" charset="0"/>
              </a:rPr>
            </a:br>
            <a:r>
              <a:rPr lang="en-US" sz="2400" dirty="0">
                <a:cs typeface="Arial" pitchFamily="34" charset="0"/>
              </a:rPr>
              <a:t>2.</a:t>
            </a:r>
            <a:r>
              <a:rPr lang="en-US" sz="2400" b="1" u="sng" dirty="0">
                <a:cs typeface="Arial" pitchFamily="34" charset="0"/>
              </a:rPr>
              <a:t>Frequency</a:t>
            </a:r>
            <a:r>
              <a:rPr lang="en-US" sz="2400" u="sng" dirty="0">
                <a:cs typeface="Arial" pitchFamily="34" charset="0"/>
              </a:rPr>
              <a:t> </a:t>
            </a:r>
            <a:r>
              <a:rPr lang="en-US" sz="2400" dirty="0">
                <a:cs typeface="Arial" pitchFamily="34" charset="0"/>
              </a:rPr>
              <a:t>with which bacteria undergoes spontaneous mutation to resistance.</a:t>
            </a:r>
            <a:br>
              <a:rPr lang="en-US" sz="2400" dirty="0">
                <a:cs typeface="Arial" pitchFamily="34" charset="0"/>
              </a:rPr>
            </a:br>
            <a:r>
              <a:rPr lang="en-US" sz="2400" dirty="0">
                <a:cs typeface="Arial" pitchFamily="34" charset="0"/>
              </a:rPr>
              <a:t/>
            </a:r>
            <a:br>
              <a:rPr lang="en-US" sz="2400" dirty="0">
                <a:cs typeface="Arial" pitchFamily="34" charset="0"/>
              </a:rPr>
            </a:br>
            <a:r>
              <a:rPr lang="en-US" sz="2400" b="1" dirty="0">
                <a:cs typeface="Arial" pitchFamily="34" charset="0"/>
              </a:rPr>
              <a:t>3.</a:t>
            </a:r>
            <a:r>
              <a:rPr lang="en-US" sz="2400" b="1" u="sng" dirty="0">
                <a:cs typeface="Arial" pitchFamily="34" charset="0"/>
              </a:rPr>
              <a:t>Prevalence of plasmids </a:t>
            </a:r>
            <a:r>
              <a:rPr lang="en-US" sz="2400" dirty="0">
                <a:cs typeface="Arial" pitchFamily="34" charset="0"/>
              </a:rPr>
              <a:t>able to transfer resistance from one bacterium to another.</a:t>
            </a: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noChangeArrowheads="1"/>
          </p:cNvSpPr>
          <p:nvPr>
            <p:ph type="ctrTitle"/>
          </p:nvPr>
        </p:nvSpPr>
        <p:spPr bwMode="auto">
          <a:xfrm>
            <a:off x="508000" y="0"/>
            <a:ext cx="11684000" cy="6705600"/>
          </a:xfrm>
        </p:spPr>
        <p:txBody>
          <a:bodyPr wrap="square" lIns="91440" tIns="45720" rIns="91440" bIns="45720" numCol="1" anchorCtr="0" compatLnSpc="1">
            <a:prstTxWarp prst="textNoShape">
              <a:avLst/>
            </a:prstTxWarp>
          </a:bodyPr>
          <a:lstStyle/>
          <a:p>
            <a:pPr marR="0" eaLnBrk="1" hangingPunct="1"/>
            <a:endParaRPr lang="en-US" altLang="en-US" sz="3200" cap="none" smtClean="0">
              <a:effectLst/>
            </a:endParaRPr>
          </a:p>
        </p:txBody>
      </p:sp>
      <p:graphicFrame>
        <p:nvGraphicFramePr>
          <p:cNvPr id="7" name="Table 6">
            <a:extLst>
              <a:ext uri="{FF2B5EF4-FFF2-40B4-BE49-F238E27FC236}">
                <a16:creationId xmlns:a16="http://schemas.microsoft.com/office/drawing/2014/main" xmlns="" id="{259F7EEA-6C53-47B6-89E7-78808740B28B}"/>
              </a:ext>
            </a:extLst>
          </p:cNvPr>
          <p:cNvGraphicFramePr>
            <a:graphicFrameLocks noGrp="1"/>
          </p:cNvGraphicFramePr>
          <p:nvPr/>
        </p:nvGraphicFramePr>
        <p:xfrm>
          <a:off x="508000" y="0"/>
          <a:ext cx="11684000" cy="6781800"/>
        </p:xfrm>
        <a:graphic>
          <a:graphicData uri="http://schemas.openxmlformats.org/drawingml/2006/table">
            <a:tbl>
              <a:tblPr firstRow="1" bandRow="1">
                <a:tableStyleId>{5C22544A-7EE6-4342-B048-85BDC9FD1C3A}</a:tableStyleId>
              </a:tblPr>
              <a:tblGrid>
                <a:gridCol w="5842000">
                  <a:extLst>
                    <a:ext uri="{9D8B030D-6E8A-4147-A177-3AD203B41FA5}">
                      <a16:colId xmlns:a16="http://schemas.microsoft.com/office/drawing/2014/main" xmlns="" val="20000"/>
                    </a:ext>
                  </a:extLst>
                </a:gridCol>
                <a:gridCol w="5842000">
                  <a:extLst>
                    <a:ext uri="{9D8B030D-6E8A-4147-A177-3AD203B41FA5}">
                      <a16:colId xmlns:a16="http://schemas.microsoft.com/office/drawing/2014/main" xmlns="" val="20001"/>
                    </a:ext>
                  </a:extLst>
                </a:gridCol>
              </a:tblGrid>
              <a:tr h="914400">
                <a:tc>
                  <a:txBody>
                    <a:bodyPr/>
                    <a:lstStyle/>
                    <a:p>
                      <a:r>
                        <a:rPr lang="en-US" dirty="0"/>
                        <a:t>     </a:t>
                      </a:r>
                    </a:p>
                    <a:p>
                      <a:r>
                        <a:rPr lang="en-US" dirty="0"/>
                        <a:t> </a:t>
                      </a:r>
                      <a:r>
                        <a:rPr lang="en-US" dirty="0">
                          <a:solidFill>
                            <a:schemeClr val="accent2">
                              <a:lumMod val="75000"/>
                            </a:schemeClr>
                          </a:solidFill>
                          <a:latin typeface="Arial Rounded MT Bold" pitchFamily="34" charset="0"/>
                        </a:rPr>
                        <a:t>MUTATIONAL DRUG RESISTANCE</a:t>
                      </a:r>
                    </a:p>
                    <a:p>
                      <a:r>
                        <a:rPr lang="en-US" dirty="0">
                          <a:solidFill>
                            <a:schemeClr val="accent2">
                              <a:lumMod val="75000"/>
                            </a:schemeClr>
                          </a:solidFill>
                          <a:latin typeface="Arial Rounded MT Bold" pitchFamily="34" charset="0"/>
                        </a:rPr>
                        <a:t>                     (CHROMOSOMAL)</a:t>
                      </a:r>
                    </a:p>
                  </a:txBody>
                  <a:tcPr marL="121920" marR="121920"/>
                </a:tc>
                <a:tc>
                  <a:txBody>
                    <a:bodyPr/>
                    <a:lstStyle/>
                    <a:p>
                      <a:r>
                        <a:rPr lang="en-US" dirty="0"/>
                        <a:t>   </a:t>
                      </a:r>
                    </a:p>
                    <a:p>
                      <a:r>
                        <a:rPr lang="en-US" dirty="0">
                          <a:solidFill>
                            <a:schemeClr val="accent2">
                              <a:lumMod val="75000"/>
                            </a:schemeClr>
                          </a:solidFill>
                          <a:latin typeface="Arial Rounded MT Bold" pitchFamily="34" charset="0"/>
                        </a:rPr>
                        <a:t>TRANSFERABLE DRUG</a:t>
                      </a:r>
                      <a:r>
                        <a:rPr lang="en-US" baseline="0" dirty="0">
                          <a:solidFill>
                            <a:schemeClr val="accent2">
                              <a:lumMod val="75000"/>
                            </a:schemeClr>
                          </a:solidFill>
                          <a:latin typeface="Arial Rounded MT Bold" pitchFamily="34" charset="0"/>
                        </a:rPr>
                        <a:t> </a:t>
                      </a:r>
                      <a:r>
                        <a:rPr lang="en-US" dirty="0">
                          <a:solidFill>
                            <a:schemeClr val="accent2">
                              <a:lumMod val="75000"/>
                            </a:schemeClr>
                          </a:solidFill>
                          <a:latin typeface="Arial Rounded MT Bold" pitchFamily="34" charset="0"/>
                        </a:rPr>
                        <a:t>RESISTANCE</a:t>
                      </a:r>
                    </a:p>
                    <a:p>
                      <a:r>
                        <a:rPr lang="en-US" dirty="0">
                          <a:solidFill>
                            <a:schemeClr val="accent2">
                              <a:lumMod val="75000"/>
                            </a:schemeClr>
                          </a:solidFill>
                          <a:latin typeface="Arial Rounded MT Bold" pitchFamily="34" charset="0"/>
                        </a:rPr>
                        <a:t>            (EXTRACHROMOSOMAL</a:t>
                      </a:r>
                      <a:r>
                        <a:rPr lang="en-US" baseline="0" dirty="0">
                          <a:solidFill>
                            <a:schemeClr val="accent2">
                              <a:lumMod val="75000"/>
                            </a:schemeClr>
                          </a:solidFill>
                          <a:latin typeface="Arial Rounded MT Bold" pitchFamily="34" charset="0"/>
                        </a:rPr>
                        <a:t> )</a:t>
                      </a:r>
                      <a:endParaRPr lang="en-US" dirty="0">
                        <a:solidFill>
                          <a:schemeClr val="accent2">
                            <a:lumMod val="75000"/>
                          </a:schemeClr>
                        </a:solidFill>
                        <a:latin typeface="Arial Rounded MT Bold" pitchFamily="34" charset="0"/>
                      </a:endParaRPr>
                    </a:p>
                  </a:txBody>
                  <a:tcPr marL="121920" marR="121920"/>
                </a:tc>
                <a:extLst>
                  <a:ext uri="{0D108BD9-81ED-4DB2-BD59-A6C34878D82A}">
                    <a16:rowId xmlns:a16="http://schemas.microsoft.com/office/drawing/2014/main" xmlns="" val="10000"/>
                  </a:ext>
                </a:extLst>
              </a:tr>
              <a:tr h="5867400">
                <a:tc>
                  <a:txBody>
                    <a:bodyPr/>
                    <a:lstStyle/>
                    <a:p>
                      <a:pPr marL="342900" indent="-342900">
                        <a:buFont typeface="+mj-lt"/>
                        <a:buNone/>
                      </a:pPr>
                      <a:endParaRPr lang="en-US" dirty="0"/>
                    </a:p>
                    <a:p>
                      <a:pPr marL="342900" indent="-342900">
                        <a:buFont typeface="+mj-lt"/>
                        <a:buNone/>
                      </a:pPr>
                      <a:endParaRPr lang="en-US" dirty="0"/>
                    </a:p>
                    <a:p>
                      <a:pPr marL="342900" indent="-342900">
                        <a:buFont typeface="+mj-lt"/>
                        <a:buNone/>
                      </a:pPr>
                      <a:r>
                        <a:rPr lang="en-US" i="1" dirty="0">
                          <a:latin typeface="Arial" pitchFamily="34" charset="0"/>
                          <a:cs typeface="Arial" pitchFamily="34" charset="0"/>
                        </a:rPr>
                        <a:t>1.Mutational resistance.</a:t>
                      </a:r>
                    </a:p>
                    <a:p>
                      <a:pPr marL="342900" indent="-342900">
                        <a:buFont typeface="+mj-lt"/>
                        <a:buNone/>
                      </a:pPr>
                      <a:endParaRPr lang="en-US" i="1" dirty="0">
                        <a:latin typeface="Arial" pitchFamily="34" charset="0"/>
                        <a:cs typeface="Arial" pitchFamily="34" charset="0"/>
                      </a:endParaRPr>
                    </a:p>
                    <a:p>
                      <a:r>
                        <a:rPr lang="en-US" i="1" dirty="0">
                          <a:latin typeface="Arial" pitchFamily="34" charset="0"/>
                          <a:cs typeface="Arial" pitchFamily="34" charset="0"/>
                        </a:rPr>
                        <a:t>2.Resistance to  one</a:t>
                      </a:r>
                      <a:r>
                        <a:rPr lang="en-US" i="1" baseline="0" dirty="0">
                          <a:latin typeface="Arial" pitchFamily="34" charset="0"/>
                          <a:cs typeface="Arial" pitchFamily="34" charset="0"/>
                        </a:rPr>
                        <a:t> drug at a time.</a:t>
                      </a:r>
                    </a:p>
                    <a:p>
                      <a:endParaRPr lang="en-US" i="1" baseline="0" dirty="0">
                        <a:latin typeface="Arial" pitchFamily="34" charset="0"/>
                        <a:cs typeface="Arial" pitchFamily="34" charset="0"/>
                      </a:endParaRPr>
                    </a:p>
                    <a:p>
                      <a:r>
                        <a:rPr lang="en-US" i="1" baseline="0" dirty="0">
                          <a:latin typeface="Arial" pitchFamily="34" charset="0"/>
                          <a:cs typeface="Arial" pitchFamily="34" charset="0"/>
                        </a:rPr>
                        <a:t>3.Low degree resistance.,therefore can    be treated by high doses of antibiotics.</a:t>
                      </a:r>
                    </a:p>
                    <a:p>
                      <a:endParaRPr lang="en-US" i="1" baseline="0" dirty="0">
                        <a:latin typeface="Arial" pitchFamily="34" charset="0"/>
                        <a:cs typeface="Arial" pitchFamily="34" charset="0"/>
                      </a:endParaRPr>
                    </a:p>
                    <a:p>
                      <a:r>
                        <a:rPr lang="en-US" i="1" baseline="0" dirty="0">
                          <a:latin typeface="Arial" pitchFamily="34" charset="0"/>
                          <a:cs typeface="Arial" pitchFamily="34" charset="0"/>
                        </a:rPr>
                        <a:t>4.Resistance can be treated by combination of drugs.</a:t>
                      </a:r>
                    </a:p>
                    <a:p>
                      <a:endParaRPr lang="en-US" i="1" baseline="0" dirty="0">
                        <a:latin typeface="Arial" pitchFamily="34" charset="0"/>
                        <a:cs typeface="Arial" pitchFamily="34" charset="0"/>
                      </a:endParaRPr>
                    </a:p>
                    <a:p>
                      <a:r>
                        <a:rPr lang="en-US" i="1" baseline="0" dirty="0">
                          <a:latin typeface="Arial" pitchFamily="34" charset="0"/>
                          <a:cs typeface="Arial" pitchFamily="34" charset="0"/>
                        </a:rPr>
                        <a:t>5.Resistance mutants may be defective.</a:t>
                      </a:r>
                    </a:p>
                    <a:p>
                      <a:endParaRPr lang="en-US" i="1" baseline="0" dirty="0">
                        <a:latin typeface="Arial" pitchFamily="34" charset="0"/>
                        <a:cs typeface="Arial" pitchFamily="34" charset="0"/>
                      </a:endParaRPr>
                    </a:p>
                    <a:p>
                      <a:r>
                        <a:rPr lang="en-US" i="1" baseline="0" dirty="0">
                          <a:latin typeface="Arial" pitchFamily="34" charset="0"/>
                          <a:cs typeface="Arial" pitchFamily="34" charset="0"/>
                        </a:rPr>
                        <a:t>6.Virulence of  resistance  mutants may be lowered.</a:t>
                      </a:r>
                    </a:p>
                  </a:txBody>
                  <a:tcPr marL="121920" marR="121920"/>
                </a:tc>
                <a:tc>
                  <a:txBody>
                    <a:bodyPr/>
                    <a:lstStyle/>
                    <a:p>
                      <a:endParaRPr lang="en-US" dirty="0"/>
                    </a:p>
                    <a:p>
                      <a:endParaRPr lang="en-US" i="1" dirty="0"/>
                    </a:p>
                    <a:p>
                      <a:r>
                        <a:rPr lang="en-US" sz="1800" i="1" dirty="0">
                          <a:latin typeface="Arial" pitchFamily="34" charset="0"/>
                          <a:cs typeface="Arial" pitchFamily="34" charset="0"/>
                        </a:rPr>
                        <a:t>1.Transferable resistance.</a:t>
                      </a:r>
                    </a:p>
                    <a:p>
                      <a:endParaRPr lang="en-US" sz="1800" i="1" dirty="0">
                        <a:latin typeface="Arial" pitchFamily="34" charset="0"/>
                        <a:cs typeface="Arial" pitchFamily="34" charset="0"/>
                      </a:endParaRPr>
                    </a:p>
                    <a:p>
                      <a:r>
                        <a:rPr lang="en-US" sz="1800" i="1" dirty="0">
                          <a:latin typeface="Arial" pitchFamily="34" charset="0"/>
                          <a:cs typeface="Arial" pitchFamily="34" charset="0"/>
                        </a:rPr>
                        <a:t>2.Multiple</a:t>
                      </a:r>
                      <a:r>
                        <a:rPr lang="en-US" sz="1800" i="1" baseline="0" dirty="0">
                          <a:latin typeface="Arial" pitchFamily="34" charset="0"/>
                          <a:cs typeface="Arial" pitchFamily="34" charset="0"/>
                        </a:rPr>
                        <a:t> drug resistance.</a:t>
                      </a:r>
                    </a:p>
                    <a:p>
                      <a:endParaRPr lang="en-US" sz="1800" i="1" baseline="0" dirty="0">
                        <a:latin typeface="Arial" pitchFamily="34" charset="0"/>
                        <a:cs typeface="Arial" pitchFamily="34" charset="0"/>
                      </a:endParaRPr>
                    </a:p>
                    <a:p>
                      <a:r>
                        <a:rPr lang="en-US" sz="1800" i="1" baseline="0" dirty="0">
                          <a:latin typeface="Arial" pitchFamily="34" charset="0"/>
                          <a:cs typeface="Arial" pitchFamily="34" charset="0"/>
                        </a:rPr>
                        <a:t>3.High degree resistance.,higher  doses  of  antibiotics do not help.</a:t>
                      </a:r>
                    </a:p>
                    <a:p>
                      <a:endParaRPr lang="en-US" sz="1800" i="1" baseline="0" dirty="0">
                        <a:latin typeface="Arial" pitchFamily="34" charset="0"/>
                        <a:cs typeface="Arial" pitchFamily="34" charset="0"/>
                      </a:endParaRPr>
                    </a:p>
                    <a:p>
                      <a:r>
                        <a:rPr lang="en-US" sz="1800" i="1" baseline="0" dirty="0">
                          <a:latin typeface="Arial" pitchFamily="34" charset="0"/>
                          <a:cs typeface="Arial" pitchFamily="34" charset="0"/>
                        </a:rPr>
                        <a:t>4.Cannot be prevented  by treatment with combination of drugs.</a:t>
                      </a:r>
                    </a:p>
                    <a:p>
                      <a:endParaRPr lang="en-US" sz="1800" i="1" baseline="0" dirty="0">
                        <a:latin typeface="Arial" pitchFamily="34" charset="0"/>
                        <a:cs typeface="Arial" pitchFamily="34" charset="0"/>
                      </a:endParaRPr>
                    </a:p>
                    <a:p>
                      <a:r>
                        <a:rPr lang="en-US" sz="1800" i="1" baseline="0" dirty="0">
                          <a:latin typeface="Arial" pitchFamily="34" charset="0"/>
                          <a:cs typeface="Arial" pitchFamily="34" charset="0"/>
                        </a:rPr>
                        <a:t>5.Not defective.</a:t>
                      </a:r>
                    </a:p>
                    <a:p>
                      <a:endParaRPr lang="en-US" sz="1800" i="1" baseline="0" dirty="0">
                        <a:latin typeface="Arial" pitchFamily="34" charset="0"/>
                        <a:cs typeface="Arial" pitchFamily="34" charset="0"/>
                      </a:endParaRPr>
                    </a:p>
                    <a:p>
                      <a:r>
                        <a:rPr lang="en-US" sz="1800" i="1" baseline="0" dirty="0">
                          <a:latin typeface="Arial" pitchFamily="34" charset="0"/>
                          <a:cs typeface="Arial" pitchFamily="34" charset="0"/>
                        </a:rPr>
                        <a:t>6.Virulence  not  decreased. </a:t>
                      </a:r>
                      <a:endParaRPr lang="en-US" sz="1800" i="1" dirty="0">
                        <a:latin typeface="Arial" pitchFamily="34" charset="0"/>
                        <a:cs typeface="Arial" pitchFamily="34" charset="0"/>
                      </a:endParaRPr>
                    </a:p>
                  </a:txBody>
                  <a:tcPr marL="121920" marR="121920"/>
                </a:tc>
                <a:extLst>
                  <a:ext uri="{0D108BD9-81ED-4DB2-BD59-A6C34878D82A}">
                    <a16:rowId xmlns:a16="http://schemas.microsoft.com/office/drawing/2014/main" xmlns="" val="10001"/>
                  </a:ext>
                </a:extLst>
              </a:tr>
            </a:tbl>
          </a:graphicData>
        </a:graphic>
      </p:graphicFrame>
      <p:pic>
        <p:nvPicPr>
          <p:cNvPr id="20494"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73A0CB-AA0E-42BE-8DED-1BC735ED12A9}"/>
              </a:ext>
            </a:extLst>
          </p:cNvPr>
          <p:cNvSpPr>
            <a:spLocks noGrp="1"/>
          </p:cNvSpPr>
          <p:nvPr>
            <p:ph type="ctrTitle"/>
          </p:nvPr>
        </p:nvSpPr>
        <p:spPr>
          <a:xfrm>
            <a:off x="508000" y="1219200"/>
            <a:ext cx="11684000" cy="5638800"/>
          </a:xfrm>
        </p:spPr>
        <p:txBody>
          <a:bodyPr/>
          <a:lstStyle/>
          <a:p>
            <a:pPr eaLnBrk="1" fontAlgn="auto" hangingPunct="1">
              <a:spcAft>
                <a:spcPts val="0"/>
              </a:spcAft>
              <a:buFontTx/>
              <a:buBlip>
                <a:blip r:embed="rId2"/>
              </a:buBlip>
              <a:defRPr/>
            </a:pPr>
            <a:r>
              <a:rPr lang="en-US" sz="2400" b="0" cap="none" dirty="0">
                <a:solidFill>
                  <a:schemeClr val="tx1"/>
                </a:solidFill>
                <a:latin typeface="Arial" pitchFamily="34" charset="0"/>
                <a:cs typeface="Arial" pitchFamily="34" charset="0"/>
              </a:rPr>
              <a:t> Mutational resistance develops as a result of spontaneous mutation in a locus that controls susceptibility to a given antimicrobial drug.</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presence of the antimicrobial drug serves as a selecting mechanism to supress susceptible organism &amp; favour the growth of drug resistant mutants.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Mutation resistant is mainly of 2 types:-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(a).THE STEPWISE MUTATION.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(b).THE ONE STEP MUTATION.</a:t>
            </a:r>
          </a:p>
        </p:txBody>
      </p:sp>
      <p:sp>
        <p:nvSpPr>
          <p:cNvPr id="3" name="Subtitle 2">
            <a:extLst>
              <a:ext uri="{FF2B5EF4-FFF2-40B4-BE49-F238E27FC236}">
                <a16:creationId xmlns:a16="http://schemas.microsoft.com/office/drawing/2014/main" xmlns="" id="{4FC92240-407B-45B3-BC5F-9EF029345C8E}"/>
              </a:ext>
            </a:extLst>
          </p:cNvPr>
          <p:cNvSpPr>
            <a:spLocks noGrp="1"/>
          </p:cNvSpPr>
          <p:nvPr>
            <p:ph type="subTitle" idx="1"/>
          </p:nvPr>
        </p:nvSpPr>
        <p:spPr>
          <a:xfrm>
            <a:off x="711200" y="152400"/>
            <a:ext cx="11176000" cy="6858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Autofit/>
          </a:bodyPr>
          <a:lstStyle/>
          <a:p>
            <a:pPr eaLnBrk="1" fontAlgn="auto" hangingPunct="1">
              <a:spcAft>
                <a:spcPts val="0"/>
              </a:spcAft>
              <a:buFont typeface="Wingdings"/>
              <a:buNone/>
              <a:defRPr/>
            </a:pPr>
            <a:r>
              <a:rPr lang="en-US" sz="3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gency FB" pitchFamily="34" charset="0"/>
              </a:rPr>
              <a:t>[A] MUTATIONAL DRUG RESISTANCE.</a:t>
            </a:r>
          </a:p>
        </p:txBody>
      </p:sp>
      <p:pic>
        <p:nvPicPr>
          <p:cNvPr id="21508" name="Picture 2" descr="Bacteria Powerpoint Template">
            <a:hlinkClick r:id="rId3"/>
          </p:cNvPr>
          <p:cNvPicPr>
            <a:picLocks noChangeAspect="1" noChangeArrowheads="1"/>
          </p:cNvPicPr>
          <p:nvPr/>
        </p:nvPicPr>
        <p:blipFill>
          <a:blip r:embed="rId4"/>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530EA7-2915-43F9-919F-09BE181C8A39}"/>
              </a:ext>
            </a:extLst>
          </p:cNvPr>
          <p:cNvSpPr>
            <a:spLocks noGrp="1"/>
          </p:cNvSpPr>
          <p:nvPr>
            <p:ph type="ctrTitle"/>
          </p:nvPr>
        </p:nvSpPr>
        <p:spPr>
          <a:xfrm>
            <a:off x="508000" y="304800"/>
            <a:ext cx="11684000" cy="6553200"/>
          </a:xfrm>
        </p:spPr>
        <p:txBody>
          <a:bodyPr/>
          <a:lstStyle/>
          <a:p>
            <a:pPr eaLnBrk="1" fontAlgn="auto" hangingPunct="1">
              <a:spcAft>
                <a:spcPts val="0"/>
              </a:spcAft>
              <a:defRPr/>
            </a:pPr>
            <a:r>
              <a:rPr lang="en-US" sz="2800" b="1" cap="none" dirty="0">
                <a:latin typeface="Bradley Hand ITC" pitchFamily="66" charset="0"/>
                <a:cs typeface="Arial" pitchFamily="34" charset="0"/>
              </a:rPr>
              <a:t>(a).THE STEPWISE MUTATION</a:t>
            </a:r>
            <a:r>
              <a:rPr lang="en-US" sz="2800" b="1" cap="none" dirty="0">
                <a:solidFill>
                  <a:schemeClr val="accent1">
                    <a:lumMod val="40000"/>
                    <a:lumOff val="60000"/>
                  </a:schemeClr>
                </a:solidFill>
                <a:latin typeface="Bradley Hand ITC" pitchFamily="66" charset="0"/>
                <a:cs typeface="Arial" pitchFamily="34" charset="0"/>
              </a:rPr>
              <a:t>.</a:t>
            </a:r>
            <a:r>
              <a:rPr lang="en-US" sz="3200" b="0" cap="none" dirty="0">
                <a:solidFill>
                  <a:schemeClr val="tx1"/>
                </a:solidFill>
                <a:latin typeface="Arial" pitchFamily="34" charset="0"/>
                <a:cs typeface="Arial" pitchFamily="34" charset="0"/>
              </a:rPr>
              <a:t/>
            </a:r>
            <a:br>
              <a:rPr lang="en-US" sz="3200" b="0" cap="none" dirty="0">
                <a:solidFill>
                  <a:schemeClr val="tx1"/>
                </a:solidFill>
                <a:latin typeface="Arial" pitchFamily="34" charset="0"/>
                <a:cs typeface="Arial" pitchFamily="34" charset="0"/>
              </a:rPr>
            </a:br>
            <a:r>
              <a:rPr lang="en-US" sz="3200" b="0" cap="none" dirty="0">
                <a:solidFill>
                  <a:schemeClr val="tx1"/>
                </a:solidFill>
                <a:latin typeface="Arial" pitchFamily="34" charset="0"/>
                <a:cs typeface="Arial" pitchFamily="34" charset="0"/>
              </a:rPr>
              <a:t/>
            </a:r>
            <a:br>
              <a:rPr lang="en-US" sz="32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It is seen with penicillin, where high level of resistance are achieved only by a series of small step mutations.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800" b="1" cap="none" dirty="0">
                <a:latin typeface="Bradley Hand ITC" pitchFamily="66" charset="0"/>
                <a:cs typeface="Arial" pitchFamily="34" charset="0"/>
              </a:rPr>
              <a:t>(b).ONE STEP MUTATION.</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It is seen with streptomycin,where mutants differ widely in the degree of resistance:-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1.some exhibiting low resistance.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2.some are highly resistant.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3.some even streptomycin dependent.</a:t>
            </a:r>
            <a:endParaRPr lang="en-US" sz="3200" b="0" cap="none" dirty="0">
              <a:solidFill>
                <a:schemeClr val="tx1"/>
              </a:solidFill>
              <a:latin typeface="Arial" pitchFamily="34" charset="0"/>
              <a:cs typeface="Arial" pitchFamily="34" charset="0"/>
            </a:endParaRPr>
          </a:p>
        </p:txBody>
      </p:sp>
      <p:pic>
        <p:nvPicPr>
          <p:cNvPr id="22531"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183350-400A-45CE-8E28-DE17B75E318B}"/>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In clinical practise,mutational resistance is of greater importance in tuberculosis.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If only one drug is used i.e.,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streptomycin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patient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initially the bacilli die in large number</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soon resistant mutants appears &amp; multiply.</a:t>
            </a:r>
          </a:p>
        </p:txBody>
      </p:sp>
      <p:cxnSp>
        <p:nvCxnSpPr>
          <p:cNvPr id="7" name="Straight Arrow Connector 6">
            <a:extLst>
              <a:ext uri="{FF2B5EF4-FFF2-40B4-BE49-F238E27FC236}">
                <a16:creationId xmlns:a16="http://schemas.microsoft.com/office/drawing/2014/main" xmlns="" id="{287C3FB3-0128-456E-AAB5-32FE83FD6F7D}"/>
              </a:ext>
            </a:extLst>
          </p:cNvPr>
          <p:cNvCxnSpPr/>
          <p:nvPr/>
        </p:nvCxnSpPr>
        <p:spPr>
          <a:xfrm rot="5400000">
            <a:off x="5560749" y="2590536"/>
            <a:ext cx="458788" cy="2116"/>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3" name="Straight Arrow Connector 12">
            <a:extLst>
              <a:ext uri="{FF2B5EF4-FFF2-40B4-BE49-F238E27FC236}">
                <a16:creationId xmlns:a16="http://schemas.microsoft.com/office/drawing/2014/main" xmlns="" id="{99AB2B84-9065-4695-9954-389B429BBE63}"/>
              </a:ext>
            </a:extLst>
          </p:cNvPr>
          <p:cNvCxnSpPr/>
          <p:nvPr/>
        </p:nvCxnSpPr>
        <p:spPr>
          <a:xfrm rot="5400000">
            <a:off x="5525559" y="3694642"/>
            <a:ext cx="533400" cy="2117"/>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8" name="Straight Arrow Connector 17">
            <a:extLst>
              <a:ext uri="{FF2B5EF4-FFF2-40B4-BE49-F238E27FC236}">
                <a16:creationId xmlns:a16="http://schemas.microsoft.com/office/drawing/2014/main" xmlns="" id="{DB5BBD70-E7B2-4D05-9E37-9B378989CE89}"/>
              </a:ext>
            </a:extLst>
          </p:cNvPr>
          <p:cNvCxnSpPr/>
          <p:nvPr/>
        </p:nvCxnSpPr>
        <p:spPr>
          <a:xfrm rot="5400000">
            <a:off x="5525559" y="4761442"/>
            <a:ext cx="533400" cy="2117"/>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pic>
        <p:nvPicPr>
          <p:cNvPr id="23558"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94971" y="609603"/>
            <a:ext cx="9260115" cy="1103091"/>
          </a:xfrm>
        </p:spPr>
        <p:txBody>
          <a:bodyPr>
            <a:normAutofit/>
          </a:bodyPr>
          <a:lstStyle/>
          <a:p>
            <a:r>
              <a:rPr lang="en-US" b="1" dirty="0" smtClean="0">
                <a:solidFill>
                  <a:schemeClr val="tx1"/>
                </a:solidFill>
                <a:effectLst/>
                <a:latin typeface="Times New Roman" panose="02020603050405020304" pitchFamily="18" charset="0"/>
                <a:cs typeface="Times New Roman" panose="02020603050405020304" pitchFamily="18" charset="0"/>
              </a:rPr>
              <a:t>Specific learning Objectives </a:t>
            </a:r>
            <a:endParaRPr lang="en-US" sz="3100" b="1" dirty="0">
              <a:effectLst/>
              <a:latin typeface="Times New Roman" panose="02020603050405020304" pitchFamily="18" charset="0"/>
              <a:cs typeface="Times New Roman" panose="02020603050405020304" pitchFamily="18"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972318145"/>
              </p:ext>
            </p:extLst>
          </p:nvPr>
        </p:nvGraphicFramePr>
        <p:xfrm>
          <a:off x="711201" y="2612570"/>
          <a:ext cx="10232570" cy="2272495"/>
        </p:xfrm>
        <a:graphic>
          <a:graphicData uri="http://schemas.openxmlformats.org/drawingml/2006/table">
            <a:tbl>
              <a:tblPr firstRow="1" bandRow="1">
                <a:tableStyleId>{5C22544A-7EE6-4342-B048-85BDC9FD1C3A}</a:tableStyleId>
              </a:tblPr>
              <a:tblGrid>
                <a:gridCol w="2700665">
                  <a:extLst>
                    <a:ext uri="{9D8B030D-6E8A-4147-A177-3AD203B41FA5}">
                      <a16:colId xmlns="" xmlns:a16="http://schemas.microsoft.com/office/drawing/2014/main" val="946123654"/>
                    </a:ext>
                  </a:extLst>
                </a:gridCol>
                <a:gridCol w="4459236">
                  <a:extLst>
                    <a:ext uri="{9D8B030D-6E8A-4147-A177-3AD203B41FA5}">
                      <a16:colId xmlns="" xmlns:a16="http://schemas.microsoft.com/office/drawing/2014/main" val="2411658997"/>
                    </a:ext>
                  </a:extLst>
                </a:gridCol>
                <a:gridCol w="3072669">
                  <a:extLst>
                    <a:ext uri="{9D8B030D-6E8A-4147-A177-3AD203B41FA5}">
                      <a16:colId xmlns="" xmlns:a16="http://schemas.microsoft.com/office/drawing/2014/main" val="3411213719"/>
                    </a:ext>
                  </a:extLst>
                </a:gridCol>
              </a:tblGrid>
              <a:tr h="454499">
                <a:tc>
                  <a:txBody>
                    <a:bodyPr/>
                    <a:lstStyle/>
                    <a:p>
                      <a:r>
                        <a:rPr lang="en-US" dirty="0" smtClean="0"/>
                        <a:t>Core areas* </a:t>
                      </a:r>
                      <a:endParaRPr lang="en-US" dirty="0"/>
                    </a:p>
                  </a:txBody>
                  <a:tcPr/>
                </a:tc>
                <a:tc>
                  <a:txBody>
                    <a:bodyPr/>
                    <a:lstStyle/>
                    <a:p>
                      <a:r>
                        <a:rPr lang="en-US" dirty="0" smtClean="0"/>
                        <a:t>Domain</a:t>
                      </a:r>
                      <a:r>
                        <a:rPr lang="en-US" baseline="0" dirty="0" smtClean="0"/>
                        <a:t> **</a:t>
                      </a:r>
                      <a:endParaRPr lang="en-US" dirty="0"/>
                    </a:p>
                  </a:txBody>
                  <a:tcPr/>
                </a:tc>
                <a:tc>
                  <a:txBody>
                    <a:bodyPr/>
                    <a:lstStyle/>
                    <a:p>
                      <a:r>
                        <a:rPr lang="en-US" dirty="0" smtClean="0"/>
                        <a:t>Category #</a:t>
                      </a:r>
                      <a:endParaRPr lang="en-US" dirty="0"/>
                    </a:p>
                  </a:txBody>
                  <a:tcPr/>
                </a:tc>
                <a:extLst>
                  <a:ext uri="{0D108BD9-81ED-4DB2-BD59-A6C34878D82A}">
                    <a16:rowId xmlns="" xmlns:a16="http://schemas.microsoft.com/office/drawing/2014/main" val="868424398"/>
                  </a:ext>
                </a:extLst>
              </a:tr>
              <a:tr h="454499">
                <a:tc>
                  <a:txBody>
                    <a:bodyPr/>
                    <a:lstStyle/>
                    <a:p>
                      <a:r>
                        <a:rPr lang="en-US" dirty="0" smtClean="0"/>
                        <a:t>Introduction</a:t>
                      </a:r>
                      <a:endParaRPr lang="en-US" dirty="0"/>
                    </a:p>
                  </a:txBody>
                  <a:tcPr/>
                </a:tc>
                <a:tc>
                  <a:txBody>
                    <a:bodyPr/>
                    <a:lstStyle/>
                    <a:p>
                      <a:r>
                        <a:rPr lang="en-US" dirty="0" smtClean="0"/>
                        <a:t>Cognitive</a:t>
                      </a:r>
                      <a:endParaRPr lang="en-US" dirty="0"/>
                    </a:p>
                  </a:txBody>
                  <a:tcPr/>
                </a:tc>
                <a:tc>
                  <a:txBody>
                    <a:bodyPr/>
                    <a:lstStyle/>
                    <a:p>
                      <a:r>
                        <a:rPr lang="en-US" dirty="0" smtClean="0"/>
                        <a:t>Nice to know</a:t>
                      </a:r>
                      <a:endParaRPr lang="en-US" dirty="0"/>
                    </a:p>
                  </a:txBody>
                  <a:tcPr/>
                </a:tc>
                <a:extLst>
                  <a:ext uri="{0D108BD9-81ED-4DB2-BD59-A6C34878D82A}">
                    <a16:rowId xmlns="" xmlns:a16="http://schemas.microsoft.com/office/drawing/2014/main" val="3586572506"/>
                  </a:ext>
                </a:extLst>
              </a:tr>
              <a:tr h="454499">
                <a:tc>
                  <a:txBody>
                    <a:bodyPr/>
                    <a:lstStyle/>
                    <a:p>
                      <a:r>
                        <a:rPr lang="en-US" dirty="0" smtClean="0"/>
                        <a:t>Mechanism</a:t>
                      </a:r>
                      <a:endParaRPr lang="en-US" dirty="0"/>
                    </a:p>
                  </a:txBody>
                  <a:tcPr/>
                </a:tc>
                <a:tc>
                  <a:txBody>
                    <a:bodyPr/>
                    <a:lstStyle/>
                    <a:p>
                      <a:r>
                        <a:rPr lang="en-US" dirty="0" smtClean="0"/>
                        <a:t>Cognitive</a:t>
                      </a:r>
                      <a:endParaRPr lang="en-US" dirty="0"/>
                    </a:p>
                  </a:txBody>
                  <a:tcPr/>
                </a:tc>
                <a:tc>
                  <a:txBody>
                    <a:bodyPr/>
                    <a:lstStyle/>
                    <a:p>
                      <a:r>
                        <a:rPr lang="en-US" dirty="0" smtClean="0"/>
                        <a:t>Must know</a:t>
                      </a:r>
                      <a:endParaRPr lang="en-US" dirty="0"/>
                    </a:p>
                  </a:txBody>
                  <a:tcPr/>
                </a:tc>
                <a:extLst>
                  <a:ext uri="{0D108BD9-81ED-4DB2-BD59-A6C34878D82A}">
                    <a16:rowId xmlns="" xmlns:a16="http://schemas.microsoft.com/office/drawing/2014/main" val="2359924706"/>
                  </a:ext>
                </a:extLst>
              </a:tr>
              <a:tr h="454499">
                <a:tc>
                  <a:txBody>
                    <a:bodyPr/>
                    <a:lstStyle/>
                    <a:p>
                      <a:r>
                        <a:rPr lang="en-US" dirty="0" smtClean="0"/>
                        <a:t>Factors</a:t>
                      </a:r>
                      <a:endParaRPr lang="en-US" dirty="0"/>
                    </a:p>
                  </a:txBody>
                  <a:tcPr/>
                </a:tc>
                <a:tc>
                  <a:txBody>
                    <a:bodyPr/>
                    <a:lstStyle/>
                    <a:p>
                      <a:r>
                        <a:rPr lang="en-US" dirty="0" smtClean="0"/>
                        <a:t>Affective</a:t>
                      </a:r>
                      <a:endParaRPr lang="en-US" dirty="0"/>
                    </a:p>
                  </a:txBody>
                  <a:tcPr/>
                </a:tc>
                <a:tc>
                  <a:txBody>
                    <a:bodyPr/>
                    <a:lstStyle/>
                    <a:p>
                      <a:r>
                        <a:rPr lang="en-US" dirty="0" smtClean="0"/>
                        <a:t>Nice to know</a:t>
                      </a:r>
                      <a:endParaRPr lang="en-US" dirty="0"/>
                    </a:p>
                  </a:txBody>
                  <a:tcPr/>
                </a:tc>
                <a:extLst>
                  <a:ext uri="{0D108BD9-81ED-4DB2-BD59-A6C34878D82A}">
                    <a16:rowId xmlns="" xmlns:a16="http://schemas.microsoft.com/office/drawing/2014/main" val="2577297493"/>
                  </a:ext>
                </a:extLst>
              </a:tr>
              <a:tr h="454499">
                <a:tc>
                  <a:txBody>
                    <a:bodyPr/>
                    <a:lstStyle/>
                    <a:p>
                      <a:r>
                        <a:rPr lang="en-US" dirty="0" smtClean="0"/>
                        <a:t>Mutation</a:t>
                      </a:r>
                      <a:endParaRPr lang="en-US" dirty="0"/>
                    </a:p>
                  </a:txBody>
                  <a:tcPr/>
                </a:tc>
                <a:tc>
                  <a:txBody>
                    <a:bodyPr/>
                    <a:lstStyle/>
                    <a:p>
                      <a:r>
                        <a:rPr lang="en-US" dirty="0" smtClean="0"/>
                        <a:t>Psychomotor</a:t>
                      </a:r>
                      <a:endParaRPr lang="en-US" dirty="0"/>
                    </a:p>
                  </a:txBody>
                  <a:tcPr/>
                </a:tc>
                <a:tc>
                  <a:txBody>
                    <a:bodyPr/>
                    <a:lstStyle/>
                    <a:p>
                      <a:r>
                        <a:rPr lang="en-US" dirty="0" smtClean="0"/>
                        <a:t>Desired to know</a:t>
                      </a:r>
                      <a:endParaRPr lang="en-US" dirty="0"/>
                    </a:p>
                  </a:txBody>
                  <a:tcPr/>
                </a:tc>
              </a:tr>
            </a:tbl>
          </a:graphicData>
        </a:graphic>
      </p:graphicFrame>
      <p:sp>
        <p:nvSpPr>
          <p:cNvPr id="4" name="Rectangle 3"/>
          <p:cNvSpPr/>
          <p:nvPr/>
        </p:nvSpPr>
        <p:spPr>
          <a:xfrm>
            <a:off x="1175656" y="1878767"/>
            <a:ext cx="9797143" cy="523220"/>
          </a:xfrm>
          <a:prstGeom prst="rect">
            <a:avLst/>
          </a:prstGeom>
        </p:spPr>
        <p:txBody>
          <a:bodyPr wrap="square">
            <a:spAutoFit/>
          </a:bodyPr>
          <a:lstStyle/>
          <a:p>
            <a:r>
              <a:rPr lang="en-US" sz="2800" b="1" dirty="0">
                <a:latin typeface="Times New Roman" panose="02020603050405020304" pitchFamily="18" charset="0"/>
                <a:cs typeface="Times New Roman" panose="02020603050405020304" pitchFamily="18" charset="0"/>
              </a:rPr>
              <a:t>At the end of this presentation the learner is expected to know </a:t>
            </a:r>
            <a:r>
              <a:rPr lang="en-US" sz="2800" b="1" dirty="0" smtClean="0">
                <a:latin typeface="Times New Roman" panose="02020603050405020304" pitchFamily="18" charset="0"/>
                <a:cs typeface="Times New Roman" panose="02020603050405020304" pitchFamily="18" charset="0"/>
              </a:rPr>
              <a:t>;</a:t>
            </a:r>
            <a:endParaRPr lang="en-US" sz="2800" dirty="0"/>
          </a:p>
        </p:txBody>
      </p:sp>
      <p:sp>
        <p:nvSpPr>
          <p:cNvPr id="5" name="Slide Number Placeholder 4"/>
          <p:cNvSpPr>
            <a:spLocks noGrp="1"/>
          </p:cNvSpPr>
          <p:nvPr>
            <p:ph type="sldNum" sz="quarter" idx="12"/>
          </p:nvPr>
        </p:nvSpPr>
        <p:spPr/>
        <p:txBody>
          <a:bodyPr/>
          <a:lstStyle/>
          <a:p>
            <a:fld id="{72795863-2509-495E-A4D3-2D1EB08AA326}" type="slidenum">
              <a:rPr lang="en-US" smtClean="0"/>
              <a:pPr/>
              <a:t>2</a:t>
            </a:fld>
            <a:endParaRPr lang="en-US"/>
          </a:p>
        </p:txBody>
      </p:sp>
    </p:spTree>
    <p:extLst>
      <p:ext uri="{BB962C8B-B14F-4D97-AF65-F5344CB8AC3E}">
        <p14:creationId xmlns="" xmlns:p14="http://schemas.microsoft.com/office/powerpoint/2010/main" val="39947178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2285A0-F82A-4679-9BED-F555E08B9CF3}"/>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If two or more antituberculous drugs are used for combined treatment,repopulation by resistant mutants doesn’t occur,as a mutant resistant to one drug will be destroyed by other drug.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possibility of a mutant does not occur,as a exhibiting resistance to multiple drugs.Simultaneously is so remote as to be visually not existent.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But due to inadequate treatment from long time to this disease causes extensive resistance in tubercle bacilli, leading to pandaemic of multiple drug </a:t>
            </a:r>
            <a:r>
              <a:rPr lang="en-US" sz="2400" b="0" cap="none">
                <a:solidFill>
                  <a:schemeClr val="tx1"/>
                </a:solidFill>
                <a:latin typeface="Arial" pitchFamily="34" charset="0"/>
                <a:cs typeface="Arial" pitchFamily="34" charset="0"/>
              </a:rPr>
              <a:t>resistant tuberculosis (</a:t>
            </a:r>
            <a:r>
              <a:rPr lang="en-US" sz="2400" b="0" cap="none" dirty="0">
                <a:solidFill>
                  <a:schemeClr val="tx1"/>
                </a:solidFill>
                <a:latin typeface="Arial" pitchFamily="34" charset="0"/>
                <a:cs typeface="Arial" pitchFamily="34" charset="0"/>
              </a:rPr>
              <a:t>MDR TB) across the world.</a:t>
            </a:r>
          </a:p>
        </p:txBody>
      </p:sp>
      <p:pic>
        <p:nvPicPr>
          <p:cNvPr id="24579"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E92B82-2285-4625-AD64-7DB39CDCB4D0}"/>
              </a:ext>
            </a:extLst>
          </p:cNvPr>
          <p:cNvSpPr>
            <a:spLocks noGrp="1"/>
          </p:cNvSpPr>
          <p:nvPr>
            <p:ph type="ctrTitle"/>
          </p:nvPr>
        </p:nvSpPr>
        <p:spPr>
          <a:xfrm>
            <a:off x="508000" y="1447800"/>
            <a:ext cx="11684000" cy="5410200"/>
          </a:xfrm>
        </p:spPr>
        <p:txBody>
          <a:bodyPr/>
          <a:lstStyle/>
          <a:p>
            <a:pPr eaLnBrk="1" fontAlgn="auto" hangingPunct="1">
              <a:spcAft>
                <a:spcPts val="0"/>
              </a:spcAft>
              <a:buFontTx/>
              <a:buBlip>
                <a:blip r:embed="rId2"/>
              </a:buBlip>
              <a:defRPr/>
            </a:pPr>
            <a:r>
              <a:rPr lang="en-US" sz="2400" b="0" cap="none" dirty="0">
                <a:solidFill>
                  <a:schemeClr val="tx1"/>
                </a:solidFill>
                <a:latin typeface="Arial" pitchFamily="34" charset="0"/>
                <a:cs typeface="Arial" pitchFamily="34" charset="0"/>
              </a:rPr>
              <a:t> In transferable drug resistance the resistance is transferred from one bacteria to different taxonomic groups by different methods of “</a:t>
            </a:r>
            <a:r>
              <a:rPr lang="en-US" sz="2400" cap="none" dirty="0">
                <a:solidFill>
                  <a:schemeClr val="tx1"/>
                </a:solidFill>
                <a:latin typeface="Arial" pitchFamily="34" charset="0"/>
                <a:cs typeface="Arial" pitchFamily="34" charset="0"/>
              </a:rPr>
              <a:t>gene transfer</a:t>
            </a:r>
            <a:r>
              <a:rPr lang="en-US" sz="2400" b="0" cap="none" dirty="0">
                <a:solidFill>
                  <a:schemeClr val="tx1"/>
                </a:solidFill>
                <a:latin typeface="Arial" pitchFamily="34" charset="0"/>
                <a:cs typeface="Arial" pitchFamily="34" charset="0"/>
              </a:rPr>
              <a:t>”,mediated by “</a:t>
            </a:r>
            <a:r>
              <a:rPr lang="en-US" sz="2400" cap="none" dirty="0">
                <a:solidFill>
                  <a:schemeClr val="tx1"/>
                </a:solidFill>
                <a:latin typeface="Arial" pitchFamily="34" charset="0"/>
                <a:cs typeface="Arial" pitchFamily="34" charset="0"/>
              </a:rPr>
              <a:t>R-plasmids</a:t>
            </a:r>
            <a:r>
              <a:rPr lang="en-US" sz="2400" b="0" cap="none" dirty="0">
                <a:solidFill>
                  <a:schemeClr val="tx1"/>
                </a:solidFill>
                <a:latin typeface="Arial" pitchFamily="34" charset="0"/>
                <a:cs typeface="Arial" pitchFamily="34" charset="0"/>
              </a:rPr>
              <a:t>”(RTF+r determinants).</a:t>
            </a:r>
            <a:r>
              <a:rPr lang="en-US" sz="2400" dirty="0">
                <a:solidFill>
                  <a:schemeClr val="tx1"/>
                </a:solidFill>
                <a:latin typeface="Arial" pitchFamily="34" charset="0"/>
                <a:cs typeface="Arial" pitchFamily="34" charset="0"/>
              </a:rPr>
              <a:t/>
            </a:r>
            <a:br>
              <a:rPr lang="en-US" sz="2400" dirty="0">
                <a:solidFill>
                  <a:schemeClr val="tx1"/>
                </a:solidFill>
                <a:latin typeface="Arial" pitchFamily="34" charset="0"/>
                <a:cs typeface="Arial" pitchFamily="34" charset="0"/>
              </a:rPr>
            </a:br>
            <a:r>
              <a:rPr lang="en-US" sz="2400" dirty="0">
                <a:solidFill>
                  <a:schemeClr val="tx1"/>
                </a:solidFill>
                <a:latin typeface="Arial" pitchFamily="34" charset="0"/>
                <a:cs typeface="Arial" pitchFamily="34" charset="0"/>
              </a:rPr>
              <a:t/>
            </a:r>
            <a:br>
              <a:rPr lang="en-US" sz="2400"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transfer of genes for drug resistance occur by following mechanisms:- </a:t>
            </a:r>
            <a:endParaRPr lang="en-US" sz="2400" b="0" dirty="0">
              <a:solidFill>
                <a:schemeClr val="tx1"/>
              </a:solidFill>
              <a:latin typeface="Arial" pitchFamily="34" charset="0"/>
              <a:cs typeface="Arial" pitchFamily="34" charset="0"/>
            </a:endParaRPr>
          </a:p>
        </p:txBody>
      </p:sp>
      <p:sp>
        <p:nvSpPr>
          <p:cNvPr id="3" name="Subtitle 2">
            <a:extLst>
              <a:ext uri="{FF2B5EF4-FFF2-40B4-BE49-F238E27FC236}">
                <a16:creationId xmlns:a16="http://schemas.microsoft.com/office/drawing/2014/main" xmlns="" id="{747B7DF6-A245-4B51-81B3-DB067B4AB022}"/>
              </a:ext>
            </a:extLst>
          </p:cNvPr>
          <p:cNvSpPr>
            <a:spLocks noGrp="1"/>
          </p:cNvSpPr>
          <p:nvPr>
            <p:ph type="subTitle" idx="1"/>
          </p:nvPr>
        </p:nvSpPr>
        <p:spPr>
          <a:xfrm>
            <a:off x="508000" y="228600"/>
            <a:ext cx="11684000" cy="10668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Autofit/>
          </a:bodyPr>
          <a:lstStyle/>
          <a:p>
            <a:pPr eaLnBrk="1" fontAlgn="auto" hangingPunct="1">
              <a:spcAft>
                <a:spcPts val="0"/>
              </a:spcAft>
              <a:buFont typeface="Wingdings"/>
              <a:buNone/>
              <a:defRPr/>
            </a:pPr>
            <a:r>
              <a:rPr lang="en-US" sz="3200" b="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Agency FB" pitchFamily="34" charset="0"/>
              </a:rPr>
              <a:t>[B]  TRANSFERABLE DRUG   RESISTANCE/PLASMID-MEDIATED    DRUG RESISATNCE.</a:t>
            </a:r>
          </a:p>
        </p:txBody>
      </p:sp>
      <p:pic>
        <p:nvPicPr>
          <p:cNvPr id="25604" name="Picture 2" descr="C:\Documents and Settings\User\Desktop\RaShMi\presentation\HORIZONTAL GENE TRANSFER..bmp"/>
          <p:cNvPicPr>
            <a:picLocks noChangeAspect="1" noChangeArrowheads="1"/>
          </p:cNvPicPr>
          <p:nvPr/>
        </p:nvPicPr>
        <p:blipFill>
          <a:blip r:embed="rId3"/>
          <a:srcRect/>
          <a:stretch>
            <a:fillRect/>
          </a:stretch>
        </p:blipFill>
        <p:spPr bwMode="auto">
          <a:xfrm>
            <a:off x="508000" y="4038600"/>
            <a:ext cx="9652000" cy="2819400"/>
          </a:xfrm>
          <a:prstGeom prst="rect">
            <a:avLst/>
          </a:prstGeom>
          <a:noFill/>
          <a:ln w="9525">
            <a:noFill/>
            <a:miter lim="800000"/>
            <a:headEnd/>
            <a:tailEnd/>
          </a:ln>
        </p:spPr>
      </p:pic>
      <p:sp>
        <p:nvSpPr>
          <p:cNvPr id="25605" name="TextBox 4"/>
          <p:cNvSpPr txBox="1">
            <a:spLocks noChangeArrowheads="1"/>
          </p:cNvSpPr>
          <p:nvPr/>
        </p:nvSpPr>
        <p:spPr bwMode="auto">
          <a:xfrm>
            <a:off x="10160000" y="4343401"/>
            <a:ext cx="2032000" cy="1569660"/>
          </a:xfrm>
          <a:prstGeom prst="rect">
            <a:avLst/>
          </a:prstGeom>
          <a:solidFill>
            <a:srgbClr val="7030A0"/>
          </a:solidFill>
          <a:ln w="9525">
            <a:noFill/>
            <a:miter lim="800000"/>
            <a:headEnd/>
            <a:tailEnd/>
          </a:ln>
        </p:spPr>
        <p:txBody>
          <a:bodyPr>
            <a:spAutoFit/>
          </a:bodyPr>
          <a:lstStyle/>
          <a:p>
            <a:pPr eaLnBrk="1" hangingPunct="1"/>
            <a:r>
              <a:rPr lang="en-US" altLang="en-US" sz="1600" b="1" i="1">
                <a:solidFill>
                  <a:srgbClr val="FF0000"/>
                </a:solidFill>
                <a:latin typeface="Corbel" pitchFamily="34" charset="0"/>
              </a:rPr>
              <a:t>A</a:t>
            </a:r>
            <a:r>
              <a:rPr lang="en-US" altLang="en-US" sz="1600" i="1">
                <a:latin typeface="Corbel" pitchFamily="34" charset="0"/>
              </a:rPr>
              <a:t>=TRANSFORMATION.</a:t>
            </a:r>
          </a:p>
          <a:p>
            <a:pPr eaLnBrk="1" hangingPunct="1"/>
            <a:endParaRPr lang="en-US" altLang="en-US" sz="1600" i="1">
              <a:latin typeface="Corbel" pitchFamily="34" charset="0"/>
            </a:endParaRPr>
          </a:p>
          <a:p>
            <a:pPr eaLnBrk="1" hangingPunct="1"/>
            <a:r>
              <a:rPr lang="en-US" altLang="en-US" sz="1600" b="1" i="1">
                <a:solidFill>
                  <a:srgbClr val="FF0000"/>
                </a:solidFill>
                <a:latin typeface="Corbel" pitchFamily="34" charset="0"/>
              </a:rPr>
              <a:t>B</a:t>
            </a:r>
            <a:r>
              <a:rPr lang="en-US" altLang="en-US" sz="1600" i="1">
                <a:latin typeface="Corbel" pitchFamily="34" charset="0"/>
              </a:rPr>
              <a:t>=CONJUGATION.</a:t>
            </a:r>
          </a:p>
          <a:p>
            <a:pPr eaLnBrk="1" hangingPunct="1"/>
            <a:endParaRPr lang="en-US" altLang="en-US" sz="1600" i="1">
              <a:latin typeface="Corbel" pitchFamily="34" charset="0"/>
            </a:endParaRPr>
          </a:p>
          <a:p>
            <a:pPr eaLnBrk="1" hangingPunct="1"/>
            <a:r>
              <a:rPr lang="en-US" altLang="en-US" sz="1600" b="1" i="1">
                <a:solidFill>
                  <a:srgbClr val="FF0000"/>
                </a:solidFill>
                <a:latin typeface="Corbel" pitchFamily="34" charset="0"/>
              </a:rPr>
              <a:t>C</a:t>
            </a:r>
            <a:r>
              <a:rPr lang="en-US" altLang="en-US" sz="1600" i="1">
                <a:latin typeface="Corbel" pitchFamily="34" charset="0"/>
              </a:rPr>
              <a:t>=TRANSDUCTION.</a:t>
            </a:r>
          </a:p>
        </p:txBody>
      </p:sp>
      <p:pic>
        <p:nvPicPr>
          <p:cNvPr id="25606" name="Picture 2" descr="Bacteria Powerpoint Template">
            <a:hlinkClick r:id="rId4"/>
          </p:cNvPr>
          <p:cNvPicPr>
            <a:picLocks noChangeAspect="1" noChangeArrowheads="1"/>
          </p:cNvPicPr>
          <p:nvPr/>
        </p:nvPicPr>
        <p:blipFill>
          <a:blip r:embed="rId5"/>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036004-1B38-4157-9C90-734DDC2A31C3}"/>
              </a:ext>
            </a:extLst>
          </p:cNvPr>
          <p:cNvSpPr>
            <a:spLocks noGrp="1"/>
          </p:cNvSpPr>
          <p:nvPr>
            <p:ph type="ctrTitle"/>
          </p:nvPr>
        </p:nvSpPr>
        <p:spPr>
          <a:xfrm>
            <a:off x="1930400" y="0"/>
            <a:ext cx="102616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Of three modes of gene transfer in bacteria plasmid-mediated conjugation is of greatest significance in terms of drug resistance.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Conjugation occurs through R plasmids(RTF+r determinant).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3200" cap="none" dirty="0">
                <a:solidFill>
                  <a:schemeClr val="accent2">
                    <a:lumMod val="60000"/>
                    <a:lumOff val="40000"/>
                  </a:schemeClr>
                </a:solidFill>
                <a:latin typeface="Arial" pitchFamily="34" charset="0"/>
                <a:cs typeface="Arial" pitchFamily="34" charset="0"/>
              </a:rPr>
              <a:t>R-Plasmid :</a:t>
            </a:r>
            <a:r>
              <a:rPr lang="en-US" sz="3200" cap="none" dirty="0">
                <a:solidFill>
                  <a:schemeClr val="tx1"/>
                </a:solidFill>
                <a:latin typeface="Arial" pitchFamily="34" charset="0"/>
                <a:cs typeface="Arial" pitchFamily="34" charset="0"/>
              </a:rPr>
              <a:t/>
            </a:r>
            <a:br>
              <a:rPr lang="en-US" sz="320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Plasmid is responsible for the spread of multiple drug resistance among bacteria.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This mechanism of drug resistance was 1</a:t>
            </a:r>
            <a:r>
              <a:rPr lang="en-US" sz="2400" b="0" cap="none" baseline="30000" dirty="0">
                <a:solidFill>
                  <a:schemeClr val="tx1"/>
                </a:solidFill>
                <a:latin typeface="Arial" pitchFamily="34" charset="0"/>
                <a:cs typeface="Arial" pitchFamily="34" charset="0"/>
              </a:rPr>
              <a:t>st</a:t>
            </a:r>
            <a:r>
              <a:rPr lang="en-US" sz="2400" b="0" cap="none" dirty="0">
                <a:solidFill>
                  <a:schemeClr val="tx1"/>
                </a:solidFill>
                <a:latin typeface="Arial" pitchFamily="34" charset="0"/>
                <a:cs typeface="Arial" pitchFamily="34" charset="0"/>
              </a:rPr>
              <a:t> reported by japanese workers.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It showed sudden increase in infection caused by shigella strain-resistant to sulphonamides, streptomycin.</a:t>
            </a:r>
            <a:r>
              <a:rPr lang="en-US" sz="3200" cap="none" dirty="0">
                <a:solidFill>
                  <a:schemeClr val="tx1"/>
                </a:solidFill>
                <a:latin typeface="Arial" pitchFamily="34" charset="0"/>
                <a:cs typeface="Arial" pitchFamily="34" charset="0"/>
              </a:rPr>
              <a:t>  </a:t>
            </a:r>
          </a:p>
        </p:txBody>
      </p:sp>
      <p:pic>
        <p:nvPicPr>
          <p:cNvPr id="26627" name="Picture 4" descr="http://officeimg.vo.msecnd.net/en-us/templates/TR030000257.png"/>
          <p:cNvPicPr>
            <a:picLocks noChangeAspect="1" noChangeArrowheads="1"/>
          </p:cNvPicPr>
          <p:nvPr/>
        </p:nvPicPr>
        <p:blipFill>
          <a:blip r:embed="rId2"/>
          <a:srcRect/>
          <a:stretch>
            <a:fillRect/>
          </a:stretch>
        </p:blipFill>
        <p:spPr bwMode="auto">
          <a:xfrm>
            <a:off x="-40217" y="0"/>
            <a:ext cx="1869017" cy="68580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99E64-ACD8-4CCF-9A21-955096F682C1}"/>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These patients excreting shigella strain also shed strains of  E.coli resistant to same drug.</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So, transfer was demonstrated between E.coli &amp; shigella strains both in vitro &amp; in vivo.</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R-plasmid consist of:-</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000" b="0" cap="none" dirty="0">
                <a:solidFill>
                  <a:schemeClr val="tx1"/>
                </a:solidFill>
                <a:latin typeface="Arial" pitchFamily="34" charset="0"/>
                <a:cs typeface="Arial" pitchFamily="34" charset="0"/>
              </a:rPr>
              <a:t>(a)</a:t>
            </a:r>
            <a:r>
              <a:rPr lang="en-US" sz="2400" b="0" cap="none" dirty="0">
                <a:solidFill>
                  <a:schemeClr val="tx1"/>
                </a:solidFill>
                <a:latin typeface="Arial" pitchFamily="34" charset="0"/>
                <a:cs typeface="Arial" pitchFamily="34" charset="0"/>
              </a:rPr>
              <a:t> </a:t>
            </a:r>
            <a:r>
              <a:rPr lang="en-US" sz="2000" b="0" cap="none" dirty="0">
                <a:solidFill>
                  <a:schemeClr val="tx1"/>
                </a:solidFill>
                <a:latin typeface="Arial" pitchFamily="34" charset="0"/>
                <a:cs typeface="Arial" pitchFamily="34" charset="0"/>
              </a:rPr>
              <a:t>RESISTANCE TRANSFER FACTOR (RTF)</a:t>
            </a:r>
            <a:br>
              <a:rPr lang="en-US" sz="2000" b="0" cap="none" dirty="0">
                <a:solidFill>
                  <a:schemeClr val="tx1"/>
                </a:solidFill>
                <a:latin typeface="Arial" pitchFamily="34" charset="0"/>
                <a:cs typeface="Arial" pitchFamily="34" charset="0"/>
              </a:rPr>
            </a:br>
            <a:r>
              <a:rPr lang="en-US" sz="2000" b="0" cap="none" dirty="0">
                <a:solidFill>
                  <a:schemeClr val="tx1"/>
                </a:solidFill>
                <a:latin typeface="Arial" pitchFamily="34" charset="0"/>
                <a:cs typeface="Arial" pitchFamily="34" charset="0"/>
              </a:rPr>
              <a:t>(b) RESISTANCE DETERMINANT(r)</a:t>
            </a:r>
            <a:br>
              <a:rPr lang="en-US" sz="2000" b="0" cap="none" dirty="0">
                <a:solidFill>
                  <a:schemeClr val="tx1"/>
                </a:solidFill>
                <a:latin typeface="Arial" pitchFamily="34" charset="0"/>
                <a:cs typeface="Arial" pitchFamily="34" charset="0"/>
              </a:rPr>
            </a:br>
            <a:r>
              <a:rPr lang="en-US" sz="2000" b="0" cap="none" dirty="0">
                <a:solidFill>
                  <a:schemeClr val="tx1"/>
                </a:solidFill>
                <a:latin typeface="Arial" pitchFamily="34" charset="0"/>
                <a:cs typeface="Arial" pitchFamily="34" charset="0"/>
              </a:rPr>
              <a:t/>
            </a:r>
            <a:br>
              <a:rPr lang="en-US" sz="20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whole plasmid is called as </a:t>
            </a:r>
            <a:r>
              <a:rPr lang="en-US" sz="2400" u="sng" cap="none" dirty="0">
                <a:solidFill>
                  <a:schemeClr val="tx1"/>
                </a:solidFill>
                <a:latin typeface="Arial" pitchFamily="34" charset="0"/>
                <a:cs typeface="Arial" pitchFamily="34" charset="0"/>
              </a:rPr>
              <a:t>R factor(RTF+r)</a:t>
            </a: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R factor can have several r determinants &amp; resistance to as many as eight or more drugs can be transferred. </a:t>
            </a:r>
          </a:p>
        </p:txBody>
      </p:sp>
      <p:pic>
        <p:nvPicPr>
          <p:cNvPr id="27651"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A4EEB6-8186-4F01-9E57-1736E248E7D1}"/>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dirty="0">
                <a:solidFill>
                  <a:schemeClr val="tx2">
                    <a:satMod val="200000"/>
                  </a:schemeClr>
                </a:solidFill>
                <a:latin typeface="Arial" pitchFamily="34" charset="0"/>
                <a:cs typeface="Arial" pitchFamily="34" charset="0"/>
              </a:rPr>
              <a:t/>
            </a:r>
            <a:br>
              <a:rPr lang="en-US" sz="2400" dirty="0">
                <a:solidFill>
                  <a:schemeClr val="tx2">
                    <a:satMod val="200000"/>
                  </a:schemeClr>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Sometimes,RTF dissociates from r-determinants.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2 components exists as separate plasmids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host cell remains drug resistant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&amp;</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resistance is not transferable.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R-plasmids transfer themselves into a wide range of commensal &amp; pathogenic bacteria.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transfer can be effected in vitro,but in normal gut inhibited by several factors such as bile salts, alkaline pH,abundance of anaerobic gram positive bacteria minimizing chances of contact b/w donor cells &amp; suitable recipient cells.</a:t>
            </a:r>
            <a:br>
              <a:rPr lang="en-US" sz="2400" b="0" cap="none" dirty="0">
                <a:solidFill>
                  <a:schemeClr val="tx1"/>
                </a:solidFill>
                <a:latin typeface="Arial" pitchFamily="34" charset="0"/>
                <a:cs typeface="Arial" pitchFamily="34" charset="0"/>
              </a:rPr>
            </a:br>
            <a:endParaRPr lang="en-US" sz="2400" b="0" cap="none" dirty="0">
              <a:solidFill>
                <a:schemeClr val="tx1"/>
              </a:solidFill>
              <a:latin typeface="Arial" pitchFamily="34" charset="0"/>
              <a:cs typeface="Arial" pitchFamily="34" charset="0"/>
            </a:endParaRPr>
          </a:p>
        </p:txBody>
      </p:sp>
      <p:cxnSp>
        <p:nvCxnSpPr>
          <p:cNvPr id="5" name="Straight Arrow Connector 4">
            <a:extLst>
              <a:ext uri="{FF2B5EF4-FFF2-40B4-BE49-F238E27FC236}">
                <a16:creationId xmlns:a16="http://schemas.microsoft.com/office/drawing/2014/main" xmlns="" id="{F09D2527-5CE2-447C-A994-5217B91C3E50}"/>
              </a:ext>
            </a:extLst>
          </p:cNvPr>
          <p:cNvCxnSpPr/>
          <p:nvPr/>
        </p:nvCxnSpPr>
        <p:spPr>
          <a:xfrm rot="5400000">
            <a:off x="4940301" y="1180572"/>
            <a:ext cx="6858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7" name="Straight Arrow Connector 6">
            <a:extLst>
              <a:ext uri="{FF2B5EF4-FFF2-40B4-BE49-F238E27FC236}">
                <a16:creationId xmlns:a16="http://schemas.microsoft.com/office/drawing/2014/main" xmlns="" id="{BA3EAC2C-D55F-4E2A-B6F9-C4CCF4C6C869}"/>
              </a:ext>
            </a:extLst>
          </p:cNvPr>
          <p:cNvCxnSpPr/>
          <p:nvPr/>
        </p:nvCxnSpPr>
        <p:spPr>
          <a:xfrm rot="5400000">
            <a:off x="4978401" y="2209272"/>
            <a:ext cx="6096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pic>
        <p:nvPicPr>
          <p:cNvPr id="28677"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AFFEBF-3AFB-4DB5-8022-9F91698873BA}"/>
              </a:ext>
            </a:extLst>
          </p:cNvPr>
          <p:cNvSpPr>
            <a:spLocks noGrp="1"/>
          </p:cNvSpPr>
          <p:nvPr>
            <p:ph type="ctrTitle"/>
          </p:nvPr>
        </p:nvSpPr>
        <p:spPr>
          <a:xfrm>
            <a:off x="508000" y="0"/>
            <a:ext cx="11684000" cy="67056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In intestine of persons with oral antibiotic therapy,transfer occurs due to destruction of sensitive normal flora &amp; </a:t>
            </a:r>
            <a:r>
              <a:rPr lang="en-US" sz="2400" u="sng" cap="none" dirty="0">
                <a:solidFill>
                  <a:schemeClr val="tx1"/>
                </a:solidFill>
                <a:latin typeface="Arial" pitchFamily="34" charset="0"/>
                <a:cs typeface="Arial" pitchFamily="34" charset="0"/>
              </a:rPr>
              <a:t>selection</a:t>
            </a:r>
            <a:r>
              <a:rPr lang="en-US" sz="2400" b="0" u="sng" cap="none" dirty="0">
                <a:solidFill>
                  <a:schemeClr val="tx1"/>
                </a:solidFill>
                <a:latin typeface="Arial" pitchFamily="34" charset="0"/>
                <a:cs typeface="Arial" pitchFamily="34" charset="0"/>
              </a:rPr>
              <a:t> </a:t>
            </a:r>
            <a:r>
              <a:rPr lang="en-US" sz="2400" u="sng" cap="none" dirty="0">
                <a:solidFill>
                  <a:schemeClr val="tx1"/>
                </a:solidFill>
                <a:latin typeface="Arial" pitchFamily="34" charset="0"/>
                <a:cs typeface="Arial" pitchFamily="34" charset="0"/>
              </a:rPr>
              <a:t>pressure produced by drug</a:t>
            </a:r>
            <a:r>
              <a:rPr lang="en-US" sz="2400" cap="none" dirty="0">
                <a:solidFill>
                  <a:schemeClr val="tx1"/>
                </a:solidFill>
                <a:latin typeface="Arial" pitchFamily="34" charset="0"/>
                <a:cs typeface="Arial" pitchFamily="34" charset="0"/>
              </a:rPr>
              <a:t>. </a:t>
            </a:r>
            <a:br>
              <a:rPr lang="en-US" sz="2400" cap="none" dirty="0">
                <a:solidFill>
                  <a:schemeClr val="tx1"/>
                </a:solidFill>
                <a:latin typeface="Arial" pitchFamily="34" charset="0"/>
                <a:cs typeface="Arial" pitchFamily="34" charset="0"/>
              </a:rPr>
            </a:br>
            <a:r>
              <a:rPr lang="en-US" sz="2400" cap="none" dirty="0">
                <a:solidFill>
                  <a:schemeClr val="tx1"/>
                </a:solidFill>
                <a:latin typeface="Arial" pitchFamily="34" charset="0"/>
                <a:cs typeface="Arial" pitchFamily="34" charset="0"/>
              </a:rPr>
              <a:t/>
            </a:r>
            <a:br>
              <a:rPr lang="en-US" sz="240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Transferable drug resistance is now universal in distribution &amp; involves all antibiotics in common use.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Frequency </a:t>
            </a:r>
            <a:r>
              <a:rPr lang="el-GR" sz="2400" b="0" cap="none" dirty="0">
                <a:solidFill>
                  <a:schemeClr val="tx1"/>
                </a:solidFill>
                <a:latin typeface="Arial" pitchFamily="34" charset="0"/>
                <a:cs typeface="Arial" pitchFamily="34" charset="0"/>
              </a:rPr>
              <a:t>α</a:t>
            </a:r>
            <a:r>
              <a:rPr lang="en-US" sz="2400" b="0" cap="none" dirty="0">
                <a:solidFill>
                  <a:schemeClr val="tx1"/>
                </a:solidFill>
                <a:latin typeface="Arial" pitchFamily="34" charset="0"/>
                <a:cs typeface="Arial" pitchFamily="34" charset="0"/>
              </a:rPr>
              <a:t> use of antibiotics in the area.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R-factors can be transmitted from animals to mans.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Hence,antibiotics in veterinary &amp; animal feeds can also lead to increase of mutiple drug resistance in community.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Widespread resistance has considerably diminished clinical efficacy of most of antibiotics. </a:t>
            </a:r>
          </a:p>
        </p:txBody>
      </p:sp>
      <p:pic>
        <p:nvPicPr>
          <p:cNvPr id="29699"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Documents and Settings\User\Desktop\RaShMi\presentation\E.O.AM.resistance.bmp"/>
          <p:cNvPicPr>
            <a:picLocks noChangeAspect="1" noChangeArrowheads="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118168-0E30-457F-91FF-ABDB97E78F58}"/>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3200" u="dbl" dirty="0">
                <a:solidFill>
                  <a:schemeClr val="tx2">
                    <a:lumMod val="75000"/>
                  </a:schemeClr>
                </a:solidFill>
                <a:latin typeface="Bradley Hand ITC" pitchFamily="66" charset="0"/>
              </a:rPr>
              <a:t>Transposable genetic elements.(transposons).</a:t>
            </a:r>
            <a:r>
              <a:rPr lang="en-US" sz="3200" dirty="0">
                <a:solidFill>
                  <a:schemeClr val="tx2">
                    <a:lumMod val="75000"/>
                  </a:schemeClr>
                </a:solidFill>
                <a:latin typeface="Bradley Hand ITC" pitchFamily="66" charset="0"/>
              </a:rPr>
              <a:t/>
            </a:r>
            <a:br>
              <a:rPr lang="en-US" sz="3200" dirty="0">
                <a:solidFill>
                  <a:schemeClr val="tx2">
                    <a:lumMod val="75000"/>
                  </a:schemeClr>
                </a:solidFill>
                <a:latin typeface="Bradley Hand ITC" pitchFamily="66" charset="0"/>
              </a:rPr>
            </a:br>
            <a:r>
              <a:rPr lang="en-US" sz="2400" b="0" cap="none" dirty="0">
                <a:solidFill>
                  <a:schemeClr val="tx1"/>
                </a:solidFill>
                <a:latin typeface="Arial" pitchFamily="34" charset="0"/>
                <a:cs typeface="Arial" pitchFamily="34" charset="0"/>
              </a:rPr>
              <a:t>They are specific sequences of DNA segments.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.have ability to move from one plasmid to another plasmid.</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.plasmid  ↔  chromosome.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.also within chromosome.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Because of their ability to insert into many sites both on plasmids &amp; chromosomes, they are known as “JUMPING GENES’.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transfer of genetic material from 1 DNA to another is c/as transposition.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Small transposons are k/as “INSERTION SEQUENCES" or IS elements.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Bacteria acquires new characters by insertion of transposable element.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endParaRPr lang="en-US" sz="2400" b="0" dirty="0">
              <a:solidFill>
                <a:schemeClr val="tx1"/>
              </a:solidFill>
              <a:latin typeface="Arial" pitchFamily="34" charset="0"/>
              <a:cs typeface="Arial" pitchFamily="34" charset="0"/>
            </a:endParaRPr>
          </a:p>
        </p:txBody>
      </p:sp>
      <p:pic>
        <p:nvPicPr>
          <p:cNvPr id="31747"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D9EEB1-A4F5-42E2-AE23-65C348BF4CE5}"/>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3200" u="dbl" dirty="0">
                <a:solidFill>
                  <a:schemeClr val="tx2">
                    <a:lumMod val="75000"/>
                  </a:schemeClr>
                </a:solidFill>
                <a:latin typeface="Bradley Hand ITC" pitchFamily="66" charset="0"/>
              </a:rPr>
              <a:t>Integron.</a:t>
            </a:r>
            <a:r>
              <a:rPr lang="en-US" sz="3200" dirty="0">
                <a:solidFill>
                  <a:schemeClr val="tx2">
                    <a:lumMod val="75000"/>
                  </a:schemeClr>
                </a:solidFill>
                <a:latin typeface="Bradley Hand ITC" pitchFamily="66" charset="0"/>
              </a:rPr>
              <a:t/>
            </a:r>
            <a:br>
              <a:rPr lang="en-US" sz="3200" dirty="0">
                <a:solidFill>
                  <a:schemeClr val="tx2">
                    <a:lumMod val="75000"/>
                  </a:schemeClr>
                </a:solidFill>
                <a:latin typeface="Bradley Hand ITC" pitchFamily="66" charset="0"/>
              </a:rPr>
            </a:br>
            <a:r>
              <a:rPr lang="en-US" sz="2400" b="0" cap="none" dirty="0">
                <a:solidFill>
                  <a:schemeClr val="tx1"/>
                </a:solidFill>
                <a:latin typeface="Arial" pitchFamily="34" charset="0"/>
                <a:cs typeface="Arial" pitchFamily="34" charset="0"/>
              </a:rPr>
              <a:t>These elements form an essential ‘building block’ of many transposons.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They allow rapid formation &amp; expression of new combinations of  antibiotic resistance genes in response to selection pressure.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prevalence of multiple resistance R-plasmids carrying   transposons &amp; integron continues to increase infections caused by a wide range of pathogens.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Use of antibiotics may select for bacteria carrying plasmids that confer not only multiple drug resistance but also increase pathogenicity.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endParaRPr lang="en-US" sz="2400" b="0" dirty="0">
              <a:solidFill>
                <a:schemeClr val="tx1"/>
              </a:solidFill>
              <a:latin typeface="Arial" pitchFamily="34" charset="0"/>
              <a:cs typeface="Arial" pitchFamily="34" charset="0"/>
            </a:endParaRPr>
          </a:p>
        </p:txBody>
      </p:sp>
      <p:pic>
        <p:nvPicPr>
          <p:cNvPr id="32771"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146E72-9AEC-4B90-B100-DEDF4503760E}"/>
              </a:ext>
            </a:extLst>
          </p:cNvPr>
          <p:cNvSpPr>
            <a:spLocks noGrp="1"/>
          </p:cNvSpPr>
          <p:nvPr>
            <p:ph type="ctrTitle"/>
          </p:nvPr>
        </p:nvSpPr>
        <p:spPr>
          <a:xfrm>
            <a:off x="508000" y="914400"/>
            <a:ext cx="11684000" cy="59436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Organisms that develop resistance to an AMA may also show resistance to other chemically related AMAs.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cross resistance among AMA could either be:-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1-way.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2-way.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Among tetracyclines &amp; sulphonamides is usually 2-way.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1-way resistance is seen b/w gentamicin &amp; streptomycin.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TETRACYCLINES            DOXYCYCLINE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SULPHADIAZINE             SULPHADOXINE</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GENTAMICIN                    STREPTOMYCIN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endParaRPr lang="en-US" sz="2400" b="0" cap="none" dirty="0">
              <a:solidFill>
                <a:schemeClr val="tx1"/>
              </a:solidFill>
              <a:latin typeface="Arial" pitchFamily="34" charset="0"/>
              <a:cs typeface="Arial" pitchFamily="34" charset="0"/>
            </a:endParaRPr>
          </a:p>
        </p:txBody>
      </p:sp>
      <p:sp>
        <p:nvSpPr>
          <p:cNvPr id="3" name="Subtitle 2">
            <a:extLst>
              <a:ext uri="{FF2B5EF4-FFF2-40B4-BE49-F238E27FC236}">
                <a16:creationId xmlns:a16="http://schemas.microsoft.com/office/drawing/2014/main" xmlns="" id="{3666FBAA-5BE1-4F33-9793-AFB6F226D786}"/>
              </a:ext>
            </a:extLst>
          </p:cNvPr>
          <p:cNvSpPr>
            <a:spLocks noGrp="1"/>
          </p:cNvSpPr>
          <p:nvPr>
            <p:ph type="subTitle" idx="1"/>
          </p:nvPr>
        </p:nvSpPr>
        <p:spPr>
          <a:xfrm>
            <a:off x="508000" y="152400"/>
            <a:ext cx="11684000" cy="6858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eaLnBrk="1" fontAlgn="auto" hangingPunct="1">
              <a:spcAft>
                <a:spcPts val="0"/>
              </a:spcAft>
              <a:buFont typeface="Wingdings"/>
              <a:buNone/>
              <a:defRPr/>
            </a:pPr>
            <a:r>
              <a:rPr lang="en-US" sz="32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Cross resistance.</a:t>
            </a:r>
          </a:p>
        </p:txBody>
      </p:sp>
      <p:sp>
        <p:nvSpPr>
          <p:cNvPr id="4" name="Right Arrow 3">
            <a:extLst>
              <a:ext uri="{FF2B5EF4-FFF2-40B4-BE49-F238E27FC236}">
                <a16:creationId xmlns:a16="http://schemas.microsoft.com/office/drawing/2014/main" xmlns="" id="{99D8633B-85EE-469C-A781-2747AEABAEFF}"/>
              </a:ext>
            </a:extLst>
          </p:cNvPr>
          <p:cNvSpPr/>
          <p:nvPr/>
        </p:nvSpPr>
        <p:spPr>
          <a:xfrm>
            <a:off x="1320800" y="2514600"/>
            <a:ext cx="406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ight Arrow 4">
            <a:extLst>
              <a:ext uri="{FF2B5EF4-FFF2-40B4-BE49-F238E27FC236}">
                <a16:creationId xmlns:a16="http://schemas.microsoft.com/office/drawing/2014/main" xmlns="" id="{D6F61F16-F200-4AAD-A1FD-D8A7ADF5CD80}"/>
              </a:ext>
            </a:extLst>
          </p:cNvPr>
          <p:cNvSpPr/>
          <p:nvPr/>
        </p:nvSpPr>
        <p:spPr>
          <a:xfrm>
            <a:off x="1320800" y="2895600"/>
            <a:ext cx="406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Left-Right Arrow 5">
            <a:extLst>
              <a:ext uri="{FF2B5EF4-FFF2-40B4-BE49-F238E27FC236}">
                <a16:creationId xmlns:a16="http://schemas.microsoft.com/office/drawing/2014/main" xmlns="" id="{8B58CE71-472D-4B42-8993-C5327F686951}"/>
              </a:ext>
            </a:extLst>
          </p:cNvPr>
          <p:cNvSpPr/>
          <p:nvPr/>
        </p:nvSpPr>
        <p:spPr>
          <a:xfrm>
            <a:off x="4673600" y="4648200"/>
            <a:ext cx="8128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Left-Right Arrow 6">
            <a:extLst>
              <a:ext uri="{FF2B5EF4-FFF2-40B4-BE49-F238E27FC236}">
                <a16:creationId xmlns:a16="http://schemas.microsoft.com/office/drawing/2014/main" xmlns="" id="{406D2CCB-63B8-4DDD-B8B5-AFF9F3BF9D22}"/>
              </a:ext>
            </a:extLst>
          </p:cNvPr>
          <p:cNvSpPr/>
          <p:nvPr/>
        </p:nvSpPr>
        <p:spPr>
          <a:xfrm>
            <a:off x="4673600" y="5029200"/>
            <a:ext cx="8128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Right Arrow 7">
            <a:extLst>
              <a:ext uri="{FF2B5EF4-FFF2-40B4-BE49-F238E27FC236}">
                <a16:creationId xmlns:a16="http://schemas.microsoft.com/office/drawing/2014/main" xmlns="" id="{35849100-3D3F-4657-89BA-29CF60805BB9}"/>
              </a:ext>
            </a:extLst>
          </p:cNvPr>
          <p:cNvSpPr/>
          <p:nvPr/>
        </p:nvSpPr>
        <p:spPr>
          <a:xfrm>
            <a:off x="4673600" y="5410200"/>
            <a:ext cx="812800" cy="2286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accent2">
                  <a:lumMod val="75000"/>
                </a:schemeClr>
              </a:solidFill>
            </a:endParaRPr>
          </a:p>
        </p:txBody>
      </p:sp>
      <p:pic>
        <p:nvPicPr>
          <p:cNvPr id="33801"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Table of Content </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Mechanism</a:t>
            </a:r>
          </a:p>
          <a:p>
            <a:r>
              <a:rPr lang="en-US" dirty="0" smtClean="0"/>
              <a:t>Factors affecting Drug Resistance</a:t>
            </a:r>
          </a:p>
          <a:p>
            <a:r>
              <a:rPr lang="en-US" dirty="0" smtClean="0"/>
              <a:t>Mutation</a:t>
            </a:r>
            <a:endParaRPr lang="en-US" dirty="0"/>
          </a:p>
        </p:txBody>
      </p:sp>
      <p:sp>
        <p:nvSpPr>
          <p:cNvPr id="4" name="Slide Number Placeholder 3"/>
          <p:cNvSpPr>
            <a:spLocks noGrp="1"/>
          </p:cNvSpPr>
          <p:nvPr>
            <p:ph type="sldNum" sz="quarter" idx="12"/>
          </p:nvPr>
        </p:nvSpPr>
        <p:spPr/>
        <p:txBody>
          <a:bodyPr/>
          <a:lstStyle/>
          <a:p>
            <a:fld id="{72795863-2509-495E-A4D3-2D1EB08AA326}"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91DD31-91E9-4B45-A47F-FF0DE33F994F}"/>
              </a:ext>
            </a:extLst>
          </p:cNvPr>
          <p:cNvSpPr>
            <a:spLocks noGrp="1"/>
          </p:cNvSpPr>
          <p:nvPr>
            <p:ph type="ctrTitle"/>
          </p:nvPr>
        </p:nvSpPr>
        <p:spPr>
          <a:xfrm>
            <a:off x="508000" y="609600"/>
            <a:ext cx="11684000" cy="62484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Super infection is defined as the appearance of a new infection due to antimicrobial therapy of initial infection.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causative organism of super infection should be different from that of primary diseases.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The antibiotics having broad spectrum                                               (tetracyclines,chloramphenicol,etc.)</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alter normal bacterial flora.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Host defense mechanisms are impaired.</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Pathogenic organisms invade the host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multiply &amp; produce the super infection.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endParaRPr lang="en-US" sz="2400" b="0" cap="none" dirty="0">
              <a:solidFill>
                <a:schemeClr val="tx1"/>
              </a:solidFill>
              <a:latin typeface="Arial" pitchFamily="34" charset="0"/>
              <a:cs typeface="Arial" pitchFamily="34" charset="0"/>
            </a:endParaRPr>
          </a:p>
        </p:txBody>
      </p:sp>
      <p:sp>
        <p:nvSpPr>
          <p:cNvPr id="3" name="Subtitle 2">
            <a:extLst>
              <a:ext uri="{FF2B5EF4-FFF2-40B4-BE49-F238E27FC236}">
                <a16:creationId xmlns:a16="http://schemas.microsoft.com/office/drawing/2014/main" xmlns="" id="{34DC1CBE-45F6-463C-A127-8232ACEA21D0}"/>
              </a:ext>
            </a:extLst>
          </p:cNvPr>
          <p:cNvSpPr>
            <a:spLocks noGrp="1"/>
          </p:cNvSpPr>
          <p:nvPr>
            <p:ph type="subTitle" idx="1"/>
          </p:nvPr>
        </p:nvSpPr>
        <p:spPr>
          <a:xfrm>
            <a:off x="508000" y="152400"/>
            <a:ext cx="11684000" cy="4572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Autofit/>
          </a:bodyPr>
          <a:lstStyle/>
          <a:p>
            <a:pPr eaLnBrk="1" fontAlgn="auto" hangingPunct="1">
              <a:spcAft>
                <a:spcPts val="0"/>
              </a:spcAft>
              <a:buFont typeface="Wingdings"/>
              <a:buNone/>
              <a:defRPr/>
            </a:pPr>
            <a:r>
              <a:rPr lang="en-US" sz="32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Super infection(supra infection)</a:t>
            </a:r>
          </a:p>
        </p:txBody>
      </p:sp>
      <p:cxnSp>
        <p:nvCxnSpPr>
          <p:cNvPr id="5" name="Straight Arrow Connector 4">
            <a:extLst>
              <a:ext uri="{FF2B5EF4-FFF2-40B4-BE49-F238E27FC236}">
                <a16:creationId xmlns:a16="http://schemas.microsoft.com/office/drawing/2014/main" xmlns="" id="{5561BD44-98A4-4BC1-A84A-05CF96834AFD}"/>
              </a:ext>
            </a:extLst>
          </p:cNvPr>
          <p:cNvCxnSpPr/>
          <p:nvPr/>
        </p:nvCxnSpPr>
        <p:spPr>
          <a:xfrm rot="5400000">
            <a:off x="5031052" y="3808149"/>
            <a:ext cx="303213" cy="2117"/>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8" name="Straight Arrow Connector 7">
            <a:extLst>
              <a:ext uri="{FF2B5EF4-FFF2-40B4-BE49-F238E27FC236}">
                <a16:creationId xmlns:a16="http://schemas.microsoft.com/office/drawing/2014/main" xmlns="" id="{55376459-3E3E-4FB9-9EA7-FD31EDBCC0C6}"/>
              </a:ext>
            </a:extLst>
          </p:cNvPr>
          <p:cNvCxnSpPr/>
          <p:nvPr/>
        </p:nvCxnSpPr>
        <p:spPr>
          <a:xfrm rot="5400000">
            <a:off x="4992159" y="4532842"/>
            <a:ext cx="381000" cy="2117"/>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5" name="Straight Arrow Connector 14">
            <a:extLst>
              <a:ext uri="{FF2B5EF4-FFF2-40B4-BE49-F238E27FC236}">
                <a16:creationId xmlns:a16="http://schemas.microsoft.com/office/drawing/2014/main" xmlns="" id="{A17BCCC4-F2B5-4583-9E27-24E0176AD237}"/>
              </a:ext>
            </a:extLst>
          </p:cNvPr>
          <p:cNvCxnSpPr/>
          <p:nvPr/>
        </p:nvCxnSpPr>
        <p:spPr>
          <a:xfrm rot="5400000">
            <a:off x="4991101" y="5904972"/>
            <a:ext cx="3810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pic>
        <p:nvPicPr>
          <p:cNvPr id="34823"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cxnSp>
        <p:nvCxnSpPr>
          <p:cNvPr id="11" name="Straight Arrow Connector 10">
            <a:extLst>
              <a:ext uri="{FF2B5EF4-FFF2-40B4-BE49-F238E27FC236}">
                <a16:creationId xmlns:a16="http://schemas.microsoft.com/office/drawing/2014/main" xmlns="" id="{1A4A2F8A-ECE1-475F-AE4C-D9F27CAA3E31}"/>
              </a:ext>
            </a:extLst>
          </p:cNvPr>
          <p:cNvCxnSpPr/>
          <p:nvPr/>
        </p:nvCxnSpPr>
        <p:spPr>
          <a:xfrm rot="5400000">
            <a:off x="5029201" y="5257272"/>
            <a:ext cx="3048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78EF7D-358E-45A0-A0B5-62EA81563E8F}"/>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The sites involved in super infection are those body cavities that have direct communication with the exterior.</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i.e.,   1.Rectum.</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2.Oral cavity.</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3.Vagina.</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4.Lower urinary tract.</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5.Upper respiratory tract.,etc.</a:t>
            </a:r>
          </a:p>
        </p:txBody>
      </p:sp>
      <p:pic>
        <p:nvPicPr>
          <p:cNvPr id="35843"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18D8D4-20B0-4FCF-B640-63BE253C6993}"/>
              </a:ext>
            </a:extLst>
          </p:cNvPr>
          <p:cNvSpPr>
            <a:spLocks noGrp="1"/>
          </p:cNvSpPr>
          <p:nvPr>
            <p:ph type="ctrTitle"/>
          </p:nvPr>
        </p:nvSpPr>
        <p:spPr>
          <a:xfrm>
            <a:off x="508000" y="838200"/>
            <a:ext cx="11684000" cy="60198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(1).By maintaining sufficiently high levels of </a:t>
            </a:r>
            <a:r>
              <a:rPr lang="en-US" sz="2400" b="0" cap="none">
                <a:solidFill>
                  <a:schemeClr val="tx1"/>
                </a:solidFill>
                <a:latin typeface="Arial" pitchFamily="34" charset="0"/>
                <a:cs typeface="Arial" pitchFamily="34" charset="0"/>
              </a:rPr>
              <a:t>drug in </a:t>
            </a:r>
            <a:r>
              <a:rPr lang="en-US" sz="2400" b="0" cap="none" dirty="0">
                <a:solidFill>
                  <a:schemeClr val="tx1"/>
                </a:solidFill>
                <a:latin typeface="Arial" pitchFamily="34" charset="0"/>
                <a:cs typeface="Arial" pitchFamily="34" charset="0"/>
              </a:rPr>
              <a:t>the tissues to inhibit both the original population &amp; 1</a:t>
            </a:r>
            <a:r>
              <a:rPr lang="en-US" sz="2400" b="0" cap="none" baseline="30000" dirty="0">
                <a:solidFill>
                  <a:schemeClr val="tx1"/>
                </a:solidFill>
                <a:latin typeface="Arial" pitchFamily="34" charset="0"/>
                <a:cs typeface="Arial" pitchFamily="34" charset="0"/>
              </a:rPr>
              <a:t>st</a:t>
            </a:r>
            <a:r>
              <a:rPr lang="en-US" sz="2400" b="0" cap="none" dirty="0">
                <a:solidFill>
                  <a:schemeClr val="tx1"/>
                </a:solidFill>
                <a:latin typeface="Arial" pitchFamily="34" charset="0"/>
                <a:cs typeface="Arial" pitchFamily="34" charset="0"/>
              </a:rPr>
              <a:t> step mutants.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(2).By administrating 2 drugs that do not give cross-resistance each of which delay the emergence of mutants resistant to other drug.</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Ex:-rifamipin &amp; isoniazid used in treatment of tuberculosis.</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(3).By avoiding exposure of micro-organisms to a particularly valuable drug by limiting its use, especially in hospitals it is said that </a:t>
            </a:r>
            <a:r>
              <a:rPr lang="en-US" sz="2400" i="1" cap="none" dirty="0">
                <a:solidFill>
                  <a:schemeClr val="tx1"/>
                </a:solidFill>
                <a:latin typeface="Arial" pitchFamily="34" charset="0"/>
                <a:cs typeface="Arial" pitchFamily="34" charset="0"/>
              </a:rPr>
              <a:t>“hospital is the heaven for drug resistant bacteria”.</a:t>
            </a:r>
          </a:p>
        </p:txBody>
      </p:sp>
      <p:sp>
        <p:nvSpPr>
          <p:cNvPr id="3" name="Subtitle 2">
            <a:extLst>
              <a:ext uri="{FF2B5EF4-FFF2-40B4-BE49-F238E27FC236}">
                <a16:creationId xmlns:a16="http://schemas.microsoft.com/office/drawing/2014/main" xmlns="" id="{6091D7FC-D5B8-4DC5-A8BC-B24A1CE285EE}"/>
              </a:ext>
            </a:extLst>
          </p:cNvPr>
          <p:cNvSpPr>
            <a:spLocks noGrp="1"/>
          </p:cNvSpPr>
          <p:nvPr>
            <p:ph type="subTitle" idx="1"/>
          </p:nvPr>
        </p:nvSpPr>
        <p:spPr>
          <a:xfrm>
            <a:off x="508000" y="152400"/>
            <a:ext cx="11684000" cy="6858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eaLnBrk="1" fontAlgn="auto" hangingPunct="1">
              <a:spcAft>
                <a:spcPts val="0"/>
              </a:spcAft>
              <a:buFont typeface="Wingdings"/>
              <a:buNone/>
              <a:defRPr/>
            </a:pPr>
            <a:r>
              <a:rPr lang="en-US" sz="36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LIMITATIONS OF DRUG RESISTANCE:-</a:t>
            </a:r>
          </a:p>
        </p:txBody>
      </p:sp>
      <p:pic>
        <p:nvPicPr>
          <p:cNvPr id="36868"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4" descr="http://www.presentationpro.com/images/PRODUCT/icon/PPP_SEDUC_STH_Microscope_Magnification.jpg">
            <a:hlinkClick r:id="rId2"/>
          </p:cNvPr>
          <p:cNvPicPr>
            <a:picLocks noChangeAspect="1" noChangeArrowheads="1"/>
          </p:cNvPicPr>
          <p:nvPr/>
        </p:nvPicPr>
        <p:blipFill>
          <a:blip r:embed="rId3"/>
          <a:srcRect/>
          <a:stretch>
            <a:fillRect/>
          </a:stretch>
        </p:blipFill>
        <p:spPr bwMode="auto">
          <a:xfrm>
            <a:off x="5767917" y="0"/>
            <a:ext cx="6424083" cy="3276600"/>
          </a:xfrm>
          <a:prstGeom prst="rect">
            <a:avLst/>
          </a:prstGeom>
          <a:noFill/>
          <a:ln w="9525">
            <a:noFill/>
            <a:miter lim="800000"/>
            <a:headEnd/>
            <a:tailEnd/>
          </a:ln>
        </p:spPr>
      </p:pic>
      <p:pic>
        <p:nvPicPr>
          <p:cNvPr id="37891" name="Picture 6" descr="http://www.presentationpro.com/images/PRODUCT/icon/PPP_IMEDI_STH_Bacteria_S.jpg">
            <a:hlinkClick r:id="rId4"/>
          </p:cNvPr>
          <p:cNvPicPr>
            <a:picLocks noChangeAspect="1" noChangeArrowheads="1"/>
          </p:cNvPicPr>
          <p:nvPr/>
        </p:nvPicPr>
        <p:blipFill>
          <a:blip r:embed="rId5"/>
          <a:srcRect/>
          <a:stretch>
            <a:fillRect/>
          </a:stretch>
        </p:blipFill>
        <p:spPr bwMode="auto">
          <a:xfrm>
            <a:off x="0" y="3454400"/>
            <a:ext cx="6705600" cy="340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TAKE HOME MESSAGE/ FOR THE TOPIC COVERED (SUMMARY) </a:t>
            </a:r>
            <a:endParaRPr lang="en-US" dirty="0"/>
          </a:p>
        </p:txBody>
      </p:sp>
      <p:sp>
        <p:nvSpPr>
          <p:cNvPr id="3" name="Content Placeholder 2"/>
          <p:cNvSpPr>
            <a:spLocks noGrp="1"/>
          </p:cNvSpPr>
          <p:nvPr>
            <p:ph idx="1"/>
          </p:nvPr>
        </p:nvSpPr>
        <p:spPr/>
        <p:txBody>
          <a:bodyPr/>
          <a:lstStyle/>
          <a:p>
            <a:r>
              <a:rPr lang="en-US" dirty="0" smtClean="0"/>
              <a:t>Brief knowledge about classes of Antibiotics</a:t>
            </a:r>
          </a:p>
          <a:p>
            <a:r>
              <a:rPr lang="en-US" dirty="0" smtClean="0"/>
              <a:t>Mechanism of Drug Resistance in Bacteria</a:t>
            </a:r>
            <a:endParaRPr lang="en-US" dirty="0"/>
          </a:p>
        </p:txBody>
      </p:sp>
      <p:sp>
        <p:nvSpPr>
          <p:cNvPr id="4" name="Slide Number Placeholder 3"/>
          <p:cNvSpPr>
            <a:spLocks noGrp="1"/>
          </p:cNvSpPr>
          <p:nvPr>
            <p:ph type="sldNum" sz="quarter" idx="12"/>
          </p:nvPr>
        </p:nvSpPr>
        <p:spPr/>
        <p:txBody>
          <a:bodyPr/>
          <a:lstStyle/>
          <a:p>
            <a:fld id="{72795863-2509-495E-A4D3-2D1EB08AA326}"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p:txBody>
          <a:bodyPr/>
          <a:lstStyle/>
          <a:p>
            <a:r>
              <a:rPr lang="en-US" dirty="0" smtClean="0"/>
              <a:t>Microbiology – Prescott, et al.</a:t>
            </a:r>
          </a:p>
          <a:p>
            <a:r>
              <a:rPr lang="en-US" dirty="0" smtClean="0"/>
              <a:t>Microbiology – Bernard D. Davis, et al.</a:t>
            </a:r>
          </a:p>
          <a:p>
            <a:r>
              <a:rPr lang="en-US" dirty="0" smtClean="0"/>
              <a:t>Clinical &amp; Pathogenic Microbiology – Barbara J Howard, et al.</a:t>
            </a:r>
          </a:p>
          <a:p>
            <a:r>
              <a:rPr lang="en-US" dirty="0" smtClean="0"/>
              <a:t>Immunology an Introduction – </a:t>
            </a:r>
            <a:r>
              <a:rPr lang="en-US" dirty="0" err="1" smtClean="0"/>
              <a:t>Tizard</a:t>
            </a:r>
            <a:r>
              <a:rPr lang="en-US" dirty="0" smtClean="0"/>
              <a:t>.</a:t>
            </a:r>
          </a:p>
          <a:p>
            <a:r>
              <a:rPr lang="en-US" dirty="0" smtClean="0"/>
              <a:t>Immunology 3</a:t>
            </a:r>
            <a:r>
              <a:rPr lang="en-US" baseline="30000" dirty="0" smtClean="0"/>
              <a:t>rd</a:t>
            </a:r>
            <a:r>
              <a:rPr lang="en-US" dirty="0" smtClean="0"/>
              <a:t> edition – Evan </a:t>
            </a:r>
            <a:r>
              <a:rPr lang="en-US" dirty="0" err="1" smtClean="0"/>
              <a:t>Roitt</a:t>
            </a:r>
            <a:r>
              <a:rPr lang="en-US" dirty="0" smtClean="0"/>
              <a:t>, et al.</a:t>
            </a:r>
          </a:p>
          <a:p>
            <a:r>
              <a:rPr lang="en-US" dirty="0" smtClean="0"/>
              <a:t>Medical Microbiology – Greenwood</a:t>
            </a:r>
          </a:p>
          <a:p>
            <a:r>
              <a:rPr lang="en-US" dirty="0" smtClean="0"/>
              <a:t>Textbook of Microbiology – </a:t>
            </a:r>
            <a:r>
              <a:rPr lang="en-US" dirty="0" err="1" smtClean="0"/>
              <a:t>Ananthnarayan</a:t>
            </a:r>
            <a:endParaRPr lang="en-US" dirty="0" smtClean="0"/>
          </a:p>
          <a:p>
            <a:r>
              <a:rPr lang="en-US" dirty="0" smtClean="0"/>
              <a:t>The short Text Book of Microbiology – </a:t>
            </a:r>
            <a:r>
              <a:rPr lang="en-US" dirty="0" err="1" smtClean="0"/>
              <a:t>Satish</a:t>
            </a:r>
            <a:r>
              <a:rPr lang="en-US" dirty="0" smtClean="0"/>
              <a:t> </a:t>
            </a:r>
            <a:r>
              <a:rPr lang="en-US" dirty="0" err="1" smtClean="0"/>
              <a:t>Gupte</a:t>
            </a:r>
            <a:endParaRPr lang="en-US" smtClean="0"/>
          </a:p>
          <a:p>
            <a:endParaRPr lang="en-US" dirty="0"/>
          </a:p>
        </p:txBody>
      </p:sp>
      <p:sp>
        <p:nvSpPr>
          <p:cNvPr id="4" name="Slide Number Placeholder 3"/>
          <p:cNvSpPr>
            <a:spLocks noGrp="1"/>
          </p:cNvSpPr>
          <p:nvPr>
            <p:ph type="sldNum" sz="quarter" idx="12"/>
          </p:nvPr>
        </p:nvSpPr>
        <p:spPr/>
        <p:txBody>
          <a:bodyPr/>
          <a:lstStyle/>
          <a:p>
            <a:fld id="{72795863-2509-495E-A4D3-2D1EB08AA326}"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38200" y="232229"/>
            <a:ext cx="10515600" cy="1458459"/>
          </a:xfrm>
        </p:spPr>
        <p:txBody>
          <a:bodyPr/>
          <a:lstStyle/>
          <a:p>
            <a:r>
              <a:rPr lang="en-US" dirty="0" smtClean="0">
                <a:latin typeface="Times New Roman" panose="02020603050405020304" pitchFamily="18" charset="0"/>
                <a:cs typeface="Times New Roman" panose="02020603050405020304" pitchFamily="18" charset="0"/>
              </a:rPr>
              <a:t>Question &amp; Answer Session</a:t>
            </a:r>
            <a:endParaRPr lang="en-US" sz="2400"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36</a:t>
            </a:fld>
            <a:endParaRPr lang="en-US"/>
          </a:p>
        </p:txBody>
      </p:sp>
      <p:sp>
        <p:nvSpPr>
          <p:cNvPr id="4" name="TextBox 3"/>
          <p:cNvSpPr txBox="1"/>
          <p:nvPr/>
        </p:nvSpPr>
        <p:spPr>
          <a:xfrm>
            <a:off x="1204685" y="2902857"/>
            <a:ext cx="9231085" cy="1200329"/>
          </a:xfrm>
          <a:prstGeom prst="rect">
            <a:avLst/>
          </a:prstGeom>
          <a:noFill/>
        </p:spPr>
        <p:txBody>
          <a:bodyPr wrap="square" rtlCol="0">
            <a:spAutoFit/>
          </a:bodyPr>
          <a:lstStyle/>
          <a:p>
            <a:r>
              <a:rPr lang="en-US" sz="2400" dirty="0" smtClean="0"/>
              <a:t>Students should be given opportunity to ask question for clarifying for their understand/ confusions. Teachers must spend 5-10 minutes for this to improve the output.  </a:t>
            </a:r>
            <a:endParaRPr lang="en-US" sz="2400" dirty="0"/>
          </a:p>
        </p:txBody>
      </p:sp>
    </p:spTree>
    <p:extLst>
      <p:ext uri="{BB962C8B-B14F-4D97-AF65-F5344CB8AC3E}">
        <p14:creationId xmlns="" xmlns:p14="http://schemas.microsoft.com/office/powerpoint/2010/main" val="22874092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69388" y="2256637"/>
            <a:ext cx="10831286" cy="141491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smtClean="0">
                <a:latin typeface="Times New Roman" panose="02020603050405020304" pitchFamily="18" charset="0"/>
                <a:cs typeface="Times New Roman" panose="02020603050405020304" pitchFamily="18" charset="0"/>
              </a:rPr>
              <a:t>THANK YOU </a:t>
            </a:r>
            <a:endParaRPr lang="en-US" dirty="0"/>
          </a:p>
        </p:txBody>
      </p:sp>
      <p:sp>
        <p:nvSpPr>
          <p:cNvPr id="2" name="Slide Number Placeholder 1"/>
          <p:cNvSpPr>
            <a:spLocks noGrp="1"/>
          </p:cNvSpPr>
          <p:nvPr>
            <p:ph type="sldNum" sz="quarter" idx="12"/>
          </p:nvPr>
        </p:nvSpPr>
        <p:spPr/>
        <p:txBody>
          <a:bodyPr/>
          <a:lstStyle/>
          <a:p>
            <a:fld id="{72795863-2509-495E-A4D3-2D1EB08AA326}" type="slidenum">
              <a:rPr lang="en-US" smtClean="0"/>
              <a:pPr/>
              <a:t>37</a:t>
            </a:fld>
            <a:endParaRPr lang="en-US"/>
          </a:p>
        </p:txBody>
      </p:sp>
    </p:spTree>
    <p:extLst>
      <p:ext uri="{BB962C8B-B14F-4D97-AF65-F5344CB8AC3E}">
        <p14:creationId xmlns="" xmlns:p14="http://schemas.microsoft.com/office/powerpoint/2010/main" val="321978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bacteria powerpoint template"/>
          <p:cNvPicPr>
            <a:picLocks noChangeAspect="1" noChangeArrowheads="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8195" name="TextBox 4"/>
          <p:cNvSpPr txBox="1">
            <a:spLocks noChangeArrowheads="1"/>
          </p:cNvSpPr>
          <p:nvPr/>
        </p:nvSpPr>
        <p:spPr bwMode="auto">
          <a:xfrm>
            <a:off x="304800" y="304800"/>
            <a:ext cx="11582400" cy="5354638"/>
          </a:xfrm>
          <a:prstGeom prst="rect">
            <a:avLst/>
          </a:prstGeom>
          <a:noFill/>
          <a:ln w="9525">
            <a:noFill/>
            <a:miter lim="800000"/>
            <a:headEnd/>
            <a:tailEnd/>
          </a:ln>
        </p:spPr>
        <p:txBody>
          <a:bodyPr>
            <a:spAutoFit/>
          </a:bodyPr>
          <a:lstStyle/>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a:p>
            <a:pPr eaLnBrk="1" hangingPunct="1"/>
            <a:endParaRPr lang="en-US" altLang="en-US">
              <a:latin typeface="Corbel" pitchFamily="34" charset="0"/>
            </a:endParaRPr>
          </a:p>
        </p:txBody>
      </p:sp>
      <p:pic>
        <p:nvPicPr>
          <p:cNvPr id="8196" name="Picture 4" descr="http://www.presentationpro.com/images/PRODUCT/icon/PPP_SMEDI_STH_Medical04.jpg">
            <a:hlinkClick r:id="rId3"/>
          </p:cNvPr>
          <p:cNvPicPr>
            <a:picLocks noChangeAspect="1" noChangeArrowheads="1"/>
          </p:cNvPicPr>
          <p:nvPr/>
        </p:nvPicPr>
        <p:blipFill>
          <a:blip r:embed="rId4"/>
          <a:srcRect/>
          <a:stretch>
            <a:fillRect/>
          </a:stretch>
        </p:blipFill>
        <p:spPr bwMode="auto">
          <a:xfrm>
            <a:off x="0" y="0"/>
            <a:ext cx="1625600" cy="6858000"/>
          </a:xfrm>
          <a:prstGeom prst="rect">
            <a:avLst/>
          </a:prstGeom>
          <a:noFill/>
          <a:ln w="9525">
            <a:noFill/>
            <a:miter lim="800000"/>
            <a:headEnd/>
            <a:tailEnd/>
          </a:ln>
        </p:spPr>
      </p:pic>
      <p:sp>
        <p:nvSpPr>
          <p:cNvPr id="14" name="TextBox 13">
            <a:extLst>
              <a:ext uri="{FF2B5EF4-FFF2-40B4-BE49-F238E27FC236}">
                <a16:creationId xmlns:a16="http://schemas.microsoft.com/office/drawing/2014/main" xmlns="" id="{70FEDD9A-9B3A-4071-B394-439EE480A44F}"/>
              </a:ext>
            </a:extLst>
          </p:cNvPr>
          <p:cNvSpPr txBox="1"/>
          <p:nvPr/>
        </p:nvSpPr>
        <p:spPr>
          <a:xfrm>
            <a:off x="4673600" y="5411450"/>
            <a:ext cx="7518400" cy="144655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fontAlgn="auto" hangingPunct="1">
              <a:spcBef>
                <a:spcPts val="0"/>
              </a:spcBef>
              <a:spcAft>
                <a:spcPts val="0"/>
              </a:spcAft>
              <a:defRPr/>
            </a:pPr>
            <a:r>
              <a:rPr lang="en-US"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rush Script MT" pitchFamily="66" charset="0"/>
              </a:rPr>
              <a:t>DRUG  RESISTANCE  IN   </a:t>
            </a: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rush Script MT" pitchFamily="66" charset="0"/>
              </a:rPr>
              <a:t>BACTERIA</a:t>
            </a:r>
            <a:endParaRPr lang="en-US" sz="4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rush Script MT" pitchFamily="66" charset="0"/>
            </a:endParaRPr>
          </a:p>
        </p:txBody>
      </p:sp>
      <p:pic>
        <p:nvPicPr>
          <p:cNvPr id="8198" name="Picture 4" descr="http://www.presentationpro.com/images/PRODUCT/icon/PPP_SEDUC_STH_Microscope_Magnification.jpg">
            <a:hlinkClick r:id="rId5"/>
          </p:cNvPr>
          <p:cNvPicPr>
            <a:picLocks noChangeAspect="1" noChangeArrowheads="1"/>
          </p:cNvPicPr>
          <p:nvPr/>
        </p:nvPicPr>
        <p:blipFill>
          <a:blip r:embed="rId6"/>
          <a:srcRect/>
          <a:stretch>
            <a:fillRect/>
          </a:stretch>
        </p:blipFill>
        <p:spPr bwMode="auto">
          <a:xfrm>
            <a:off x="1727200" y="0"/>
            <a:ext cx="4470400" cy="1905000"/>
          </a:xfrm>
          <a:prstGeom prst="rect">
            <a:avLst/>
          </a:prstGeom>
          <a:noFill/>
          <a:ln w="9525">
            <a:noFill/>
            <a:miter lim="800000"/>
            <a:headEnd/>
            <a:tailEnd/>
          </a:ln>
        </p:spPr>
      </p:pic>
      <p:sp>
        <p:nvSpPr>
          <p:cNvPr id="19" name="TextBox 18">
            <a:extLst>
              <a:ext uri="{FF2B5EF4-FFF2-40B4-BE49-F238E27FC236}">
                <a16:creationId xmlns:a16="http://schemas.microsoft.com/office/drawing/2014/main" xmlns="" id="{15F8C438-8568-4625-B7BB-5B7185D827D6}"/>
              </a:ext>
            </a:extLst>
          </p:cNvPr>
          <p:cNvSpPr txBox="1"/>
          <p:nvPr/>
        </p:nvSpPr>
        <p:spPr>
          <a:xfrm>
            <a:off x="1930400" y="1143001"/>
            <a:ext cx="3860800" cy="584775"/>
          </a:xfrm>
          <a:prstGeom prst="rect">
            <a:avLst/>
          </a:prstGeom>
          <a:solidFill>
            <a:schemeClr val="accent1">
              <a:lumMod val="50000"/>
            </a:schemeClr>
          </a:solid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eaLnBrk="1" fontAlgn="auto" hangingPunct="1">
              <a:spcBef>
                <a:spcPts val="0"/>
              </a:spcBef>
              <a:spcAft>
                <a:spcPts val="0"/>
              </a:spcAft>
              <a:defRPr/>
            </a:pPr>
            <a:r>
              <a:rPr lang="en-US" sz="3200" b="1" dirty="0">
                <a:ln/>
                <a:solidFill>
                  <a:schemeClr val="accent3"/>
                </a:solidFill>
                <a:latin typeface="Britannic Bold" pitchFamily="34" charset="0"/>
              </a:rPr>
              <a:t> </a:t>
            </a:r>
            <a:r>
              <a:rPr lang="en-US" sz="2800" b="1" dirty="0">
                <a:ln/>
                <a:solidFill>
                  <a:schemeClr val="accent3"/>
                </a:solidFill>
                <a:latin typeface="Britannic Bold" pitchFamily="34" charset="0"/>
              </a:rPr>
              <a:t>MICROBIOLOGY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http://officeimg.vo.msecnd.net/en-us/templates/TR001069053.png"/>
          <p:cNvPicPr>
            <a:picLocks noChangeAspect="1" noChangeArrowheads="1"/>
          </p:cNvPicPr>
          <p:nvPr/>
        </p:nvPicPr>
        <p:blipFill>
          <a:blip r:embed="rId2"/>
          <a:srcRect/>
          <a:stretch>
            <a:fillRect/>
          </a:stretch>
        </p:blipFill>
        <p:spPr bwMode="auto">
          <a:xfrm>
            <a:off x="0" y="0"/>
            <a:ext cx="711200" cy="6858000"/>
          </a:xfrm>
          <a:prstGeom prst="rect">
            <a:avLst/>
          </a:prstGeom>
          <a:noFill/>
          <a:ln w="9525">
            <a:noFill/>
            <a:miter lim="800000"/>
            <a:headEnd/>
            <a:tailEnd/>
          </a:ln>
        </p:spPr>
      </p:pic>
      <p:sp>
        <p:nvSpPr>
          <p:cNvPr id="3" name="TextBox 2">
            <a:extLst>
              <a:ext uri="{FF2B5EF4-FFF2-40B4-BE49-F238E27FC236}">
                <a16:creationId xmlns:a16="http://schemas.microsoft.com/office/drawing/2014/main" xmlns="" id="{70308FF0-3597-4BDE-BD75-3DE91F34D065}"/>
              </a:ext>
            </a:extLst>
          </p:cNvPr>
          <p:cNvSpPr txBox="1"/>
          <p:nvPr/>
        </p:nvSpPr>
        <p:spPr>
          <a:xfrm>
            <a:off x="1524000" y="0"/>
            <a:ext cx="9753600" cy="1261884"/>
          </a:xfrm>
          <a:prstGeom prst="rect">
            <a:avLst/>
          </a:prstGeom>
          <a:noFill/>
        </p:spPr>
        <p:txBody>
          <a:bodyPr>
            <a:spAutoFit/>
          </a:bodyPr>
          <a:lstStyle/>
          <a:p>
            <a:pPr eaLnBrk="1" fontAlgn="auto" hangingPunct="1">
              <a:spcBef>
                <a:spcPts val="0"/>
              </a:spcBef>
              <a:spcAft>
                <a:spcPts val="0"/>
              </a:spcAft>
              <a:defRPr/>
            </a:pPr>
            <a:r>
              <a:rPr lang="en-US" dirty="0">
                <a:latin typeface="+mn-lt"/>
              </a:rPr>
              <a:t>                                                         </a:t>
            </a:r>
            <a:r>
              <a:rPr lang="en-US" sz="4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INDEX</a:t>
            </a:r>
            <a:endParaRPr lang="en-US" sz="4000" dirty="0">
              <a:latin typeface="Bradley Hand ITC" pitchFamily="66" charset="0"/>
            </a:endParaRP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endParaRPr lang="en-US" dirty="0">
              <a:latin typeface="+mn-lt"/>
            </a:endParaRPr>
          </a:p>
        </p:txBody>
      </p:sp>
      <p:sp>
        <p:nvSpPr>
          <p:cNvPr id="5" name="TextBox 4">
            <a:extLst>
              <a:ext uri="{FF2B5EF4-FFF2-40B4-BE49-F238E27FC236}">
                <a16:creationId xmlns:a16="http://schemas.microsoft.com/office/drawing/2014/main" xmlns="" id="{F498ADF7-EED1-431F-A5F3-B1F3CEF45E54}"/>
              </a:ext>
            </a:extLst>
          </p:cNvPr>
          <p:cNvSpPr txBox="1"/>
          <p:nvPr/>
        </p:nvSpPr>
        <p:spPr>
          <a:xfrm>
            <a:off x="711200" y="1066800"/>
            <a:ext cx="11480800" cy="5509200"/>
          </a:xfrm>
          <a:prstGeom prst="rect">
            <a:avLst/>
          </a:prstGeom>
          <a:noFill/>
        </p:spPr>
        <p:txBody>
          <a:bodyPr>
            <a:spAutoFit/>
          </a:bodyPr>
          <a:lstStyle/>
          <a:p>
            <a:pPr eaLnBrk="1" fontAlgn="auto" hangingPunct="1">
              <a:spcBef>
                <a:spcPts val="0"/>
              </a:spcBef>
              <a:spcAft>
                <a:spcPts val="0"/>
              </a:spcAft>
              <a:defRPr/>
            </a:pPr>
            <a:r>
              <a:rPr lang="en-US" sz="36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RESISTANCE</a:t>
            </a: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buFontTx/>
              <a:buChar char="-"/>
              <a:defRPr/>
            </a:pP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NATURAL RASISTANCE</a:t>
            </a:r>
          </a:p>
          <a:p>
            <a:pPr eaLnBrk="1" fontAlgn="auto" hangingPunct="1">
              <a:spcBef>
                <a:spcPts val="0"/>
              </a:spcBef>
              <a:spcAft>
                <a:spcPts val="0"/>
              </a:spcAft>
              <a:buFontTx/>
              <a:buChar char="-"/>
              <a:defRPr/>
            </a:pPr>
            <a:endParaRPr lang="en-US" dirty="0">
              <a:latin typeface="+mn-lt"/>
            </a:endParaRPr>
          </a:p>
          <a:p>
            <a:pPr eaLnBrk="1" fontAlgn="auto" hangingPunct="1">
              <a:spcBef>
                <a:spcPts val="0"/>
              </a:spcBef>
              <a:spcAft>
                <a:spcPts val="0"/>
              </a:spcAft>
              <a:buFontTx/>
              <a:buChar char="-"/>
              <a:defRPr/>
            </a:pP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ACQUIRED RESISTANCE</a:t>
            </a:r>
          </a:p>
          <a:p>
            <a:pPr eaLnBrk="1" fontAlgn="auto" hangingPunct="1">
              <a:spcBef>
                <a:spcPts val="0"/>
              </a:spcBef>
              <a:spcAft>
                <a:spcPts val="0"/>
              </a:spcAft>
              <a:defRPr/>
            </a:pPr>
            <a:r>
              <a:rPr lang="en-US" sz="2000" b="1" spc="300" dirty="0">
                <a:ln w="11430" cmpd="sng">
                  <a:solidFill>
                    <a:schemeClr val="accent1">
                      <a:lumMod val="75000"/>
                    </a:schemeClr>
                  </a:solidFill>
                  <a:prstDash val="solid"/>
                  <a:miter lim="800000"/>
                </a:ln>
                <a:solidFill>
                  <a:schemeClr val="accent1">
                    <a:lumMod val="75000"/>
                  </a:schemeClr>
                </a:solidFill>
                <a:effectLst>
                  <a:glow rad="45500">
                    <a:schemeClr val="accent1">
                      <a:satMod val="220000"/>
                      <a:alpha val="35000"/>
                    </a:schemeClr>
                  </a:glow>
                </a:effectLst>
                <a:latin typeface="Bradley Hand ITC" pitchFamily="66" charset="0"/>
              </a:rPr>
              <a:t>       </a:t>
            </a:r>
            <a:r>
              <a:rPr lang="en-US" sz="2400" b="1" spc="300" dirty="0">
                <a:ln w="11430" cmpd="sng">
                  <a:solidFill>
                    <a:schemeClr val="accent1">
                      <a:lumMod val="75000"/>
                    </a:schemeClr>
                  </a:solidFill>
                  <a:prstDash val="solid"/>
                  <a:miter lim="800000"/>
                </a:ln>
                <a:solidFill>
                  <a:schemeClr val="accent1">
                    <a:lumMod val="75000"/>
                  </a:schemeClr>
                </a:solidFill>
                <a:effectLst>
                  <a:glow rad="45500">
                    <a:schemeClr val="accent1">
                      <a:satMod val="220000"/>
                      <a:alpha val="35000"/>
                    </a:schemeClr>
                  </a:glow>
                </a:effectLst>
                <a:latin typeface="Bradley Hand ITC" pitchFamily="66" charset="0"/>
              </a:rPr>
              <a:t>*MECHANISM</a:t>
            </a:r>
          </a:p>
          <a:p>
            <a:pPr eaLnBrk="1" fontAlgn="auto" hangingPunct="1">
              <a:spcBef>
                <a:spcPts val="0"/>
              </a:spcBef>
              <a:spcAft>
                <a:spcPts val="0"/>
              </a:spcAft>
              <a:defRPr/>
            </a:pPr>
            <a:r>
              <a:rPr lang="en-US" sz="2400" b="1" spc="300" dirty="0">
                <a:ln w="11430" cmpd="sng">
                  <a:solidFill>
                    <a:schemeClr val="accent1">
                      <a:lumMod val="75000"/>
                    </a:schemeClr>
                  </a:solidFill>
                  <a:prstDash val="solid"/>
                  <a:miter lim="800000"/>
                </a:ln>
                <a:solidFill>
                  <a:schemeClr val="accent1">
                    <a:lumMod val="75000"/>
                  </a:schemeClr>
                </a:solidFill>
                <a:effectLst>
                  <a:glow rad="45500">
                    <a:schemeClr val="accent1">
                      <a:satMod val="220000"/>
                      <a:alpha val="35000"/>
                    </a:schemeClr>
                  </a:glow>
                </a:effectLst>
                <a:latin typeface="Bradley Hand ITC" pitchFamily="66" charset="0"/>
              </a:rPr>
              <a:t>      *FACTORS EFFECTING</a:t>
            </a:r>
          </a:p>
          <a:p>
            <a:pPr eaLnBrk="1" fontAlgn="auto" hangingPunct="1">
              <a:spcBef>
                <a:spcPts val="0"/>
              </a:spcBef>
              <a:spcAft>
                <a:spcPts val="0"/>
              </a:spcAft>
              <a:defRPr/>
            </a:pPr>
            <a:endParaRPr lang="en-US" dirty="0">
              <a:latin typeface="+mn-lt"/>
            </a:endParaRPr>
          </a:p>
          <a:p>
            <a:pPr eaLnBrk="1" fontAlgn="auto" hangingPunct="1">
              <a:spcBef>
                <a:spcPts val="0"/>
              </a:spcBef>
              <a:spcAft>
                <a:spcPts val="0"/>
              </a:spcAft>
              <a:defRPr/>
            </a:pPr>
            <a:r>
              <a:rPr lang="en-US" sz="2800" dirty="0">
                <a:latin typeface="+mn-lt"/>
              </a:rPr>
              <a:t>-</a:t>
            </a: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CROSS RESISTANCE</a:t>
            </a:r>
          </a:p>
          <a:p>
            <a:pPr eaLnBrk="1" fontAlgn="auto" hangingPunct="1">
              <a:spcBef>
                <a:spcPts val="0"/>
              </a:spcBef>
              <a:spcAft>
                <a:spcPts val="0"/>
              </a:spcAft>
              <a:defRPr/>
            </a:pPr>
            <a:endPar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endParaRPr>
          </a:p>
          <a:p>
            <a:pPr eaLnBrk="1" fontAlgn="auto" hangingPunct="1">
              <a:spcBef>
                <a:spcPts val="0"/>
              </a:spcBef>
              <a:spcAft>
                <a:spcPts val="0"/>
              </a:spcAft>
              <a:defRPr/>
            </a:pP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-SUPER INFECTION</a:t>
            </a:r>
          </a:p>
          <a:p>
            <a:pPr eaLnBrk="1" fontAlgn="auto" hangingPunct="1">
              <a:spcBef>
                <a:spcPts val="0"/>
              </a:spcBef>
              <a:spcAft>
                <a:spcPts val="0"/>
              </a:spcAft>
              <a:defRPr/>
            </a:pPr>
            <a:endPar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endParaRPr>
          </a:p>
          <a:p>
            <a:pPr eaLnBrk="1" fontAlgn="auto" hangingPunct="1">
              <a:spcBef>
                <a:spcPts val="0"/>
              </a:spcBef>
              <a:spcAft>
                <a:spcPts val="0"/>
              </a:spcAft>
              <a:defRPr/>
            </a:pPr>
            <a:r>
              <a:rPr lang="en-US" sz="28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-LIMITATIONS OF DRUG RESISTANCE</a:t>
            </a:r>
          </a:p>
          <a:p>
            <a:pPr eaLnBrk="1" fontAlgn="auto" hangingPunct="1">
              <a:spcBef>
                <a:spcPts val="0"/>
              </a:spcBef>
              <a:spcAft>
                <a:spcPts val="0"/>
              </a:spcAft>
              <a:defRPr/>
            </a:pPr>
            <a:endParaRPr lang="en-US" dirty="0">
              <a:latin typeface="+mn-lt"/>
            </a:endParaRPr>
          </a:p>
        </p:txBody>
      </p:sp>
      <p:pic>
        <p:nvPicPr>
          <p:cNvPr id="9221" name="Picture 2" descr="Bacteria Powerpoint Template">
            <a:hlinkClick r:id="rId3"/>
          </p:cNvPr>
          <p:cNvPicPr>
            <a:picLocks noChangeAspect="1" noChangeArrowheads="1"/>
          </p:cNvPicPr>
          <p:nvPr/>
        </p:nvPicPr>
        <p:blipFill>
          <a:blip r:embed="rId4"/>
          <a:srcRect/>
          <a:stretch>
            <a:fillRect/>
          </a:stretch>
        </p:blipFill>
        <p:spPr bwMode="auto">
          <a:xfrm>
            <a:off x="0" y="0"/>
            <a:ext cx="7112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D7EE14-67D8-40C1-B037-D67BF41023DA}"/>
              </a:ext>
            </a:extLst>
          </p:cNvPr>
          <p:cNvSpPr>
            <a:spLocks noGrp="1"/>
          </p:cNvSpPr>
          <p:nvPr>
            <p:ph type="ctrTitle"/>
          </p:nvPr>
        </p:nvSpPr>
        <p:spPr>
          <a:xfrm>
            <a:off x="508000" y="1295400"/>
            <a:ext cx="11379200" cy="5257800"/>
          </a:xfrm>
        </p:spPr>
        <p:txBody>
          <a:bodyPr/>
          <a:lstStyle/>
          <a:p>
            <a:pPr eaLnBrk="1" fontAlgn="auto" hangingPunct="1">
              <a:spcAft>
                <a:spcPts val="0"/>
              </a:spcAft>
              <a:defRPr/>
            </a:pPr>
            <a:r>
              <a:rPr lang="en-US" sz="2400" b="0" i="1" cap="none" dirty="0">
                <a:solidFill>
                  <a:schemeClr val="tx1"/>
                </a:solidFill>
                <a:latin typeface="Arial" pitchFamily="34" charset="0"/>
                <a:cs typeface="Arial" pitchFamily="34" charset="0"/>
              </a:rPr>
              <a:t>         Resistance is defined as the unresponsiveness of a microorganism to antimicrobial agents(AMA).</a:t>
            </a:r>
            <a:br>
              <a:rPr lang="en-US" sz="2400" b="0" i="1" cap="none" dirty="0">
                <a:solidFill>
                  <a:schemeClr val="tx1"/>
                </a:solidFill>
                <a:latin typeface="Arial" pitchFamily="34" charset="0"/>
                <a:cs typeface="Arial" pitchFamily="34" charset="0"/>
              </a:rPr>
            </a:br>
            <a:r>
              <a:rPr lang="en-US" sz="2400" b="0" cap="none" dirty="0">
                <a:solidFill>
                  <a:schemeClr val="tx2">
                    <a:satMod val="200000"/>
                  </a:schemeClr>
                </a:solidFill>
              </a:rPr>
              <a:t/>
            </a:r>
            <a:br>
              <a:rPr lang="en-US" sz="2400" b="0" cap="none" dirty="0">
                <a:solidFill>
                  <a:schemeClr val="tx2">
                    <a:satMod val="200000"/>
                  </a:schemeClr>
                </a:solidFill>
              </a:rPr>
            </a:br>
            <a:endParaRPr lang="en-US" sz="2400" b="0" cap="none" dirty="0">
              <a:solidFill>
                <a:schemeClr val="tx1"/>
              </a:solidFill>
              <a:latin typeface="Arial" pitchFamily="34" charset="0"/>
              <a:cs typeface="Arial" pitchFamily="34" charset="0"/>
            </a:endParaRPr>
          </a:p>
        </p:txBody>
      </p:sp>
      <p:sp>
        <p:nvSpPr>
          <p:cNvPr id="3" name="Subtitle 2">
            <a:extLst>
              <a:ext uri="{FF2B5EF4-FFF2-40B4-BE49-F238E27FC236}">
                <a16:creationId xmlns:a16="http://schemas.microsoft.com/office/drawing/2014/main" xmlns="" id="{854643E3-2C20-46B3-ACA3-D9CF06A527B4}"/>
              </a:ext>
            </a:extLst>
          </p:cNvPr>
          <p:cNvSpPr>
            <a:spLocks noGrp="1"/>
          </p:cNvSpPr>
          <p:nvPr>
            <p:ph type="subTitle" idx="1"/>
          </p:nvPr>
        </p:nvSpPr>
        <p:spPr>
          <a:xfrm>
            <a:off x="711200" y="228600"/>
            <a:ext cx="11074400" cy="91440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a:bodyPr>
          <a:lstStyle/>
          <a:p>
            <a:pPr algn="ctr" eaLnBrk="1" fontAlgn="auto" hangingPunct="1">
              <a:spcAft>
                <a:spcPts val="0"/>
              </a:spcAft>
              <a:buFont typeface="Wingdings"/>
              <a:buNone/>
              <a:defRPr/>
            </a:pPr>
            <a:r>
              <a:rPr lang="en-US" sz="5400" b="1" u="dbl"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latin typeface="Matura MT Script Capitals" pitchFamily="66" charset="0"/>
              </a:rPr>
              <a:t>Resistance</a:t>
            </a:r>
            <a:endParaRPr lang="en-US" sz="5400" u="dbl" dirty="0">
              <a:solidFill>
                <a:schemeClr val="accent2">
                  <a:lumMod val="75000"/>
                </a:schemeClr>
              </a:solidFill>
              <a:effectLst>
                <a:outerShdw blurRad="38100" dist="38100" dir="2700000" algn="tl">
                  <a:srgbClr val="000000">
                    <a:alpha val="43137"/>
                  </a:srgbClr>
                </a:outerShdw>
              </a:effectLst>
              <a:latin typeface="Matura MT Script Capitals" pitchFamily="66" charset="0"/>
            </a:endParaRPr>
          </a:p>
        </p:txBody>
      </p:sp>
      <p:pic>
        <p:nvPicPr>
          <p:cNvPr id="10244" name="Picture 2" descr="Diagram showing the difference between non-resistant bacteria and drug resistant bacteria."/>
          <p:cNvPicPr>
            <a:picLocks noChangeAspect="1" noChangeArrowheads="1"/>
          </p:cNvPicPr>
          <p:nvPr/>
        </p:nvPicPr>
        <p:blipFill>
          <a:blip r:embed="rId2"/>
          <a:srcRect/>
          <a:stretch>
            <a:fillRect/>
          </a:stretch>
        </p:blipFill>
        <p:spPr bwMode="auto">
          <a:xfrm>
            <a:off x="609600" y="2133601"/>
            <a:ext cx="11379200" cy="4498975"/>
          </a:xfrm>
          <a:prstGeom prst="rect">
            <a:avLst/>
          </a:prstGeom>
          <a:noFill/>
          <a:ln w="9525">
            <a:noFill/>
            <a:miter lim="800000"/>
            <a:headEnd/>
            <a:tailEnd/>
          </a:ln>
        </p:spPr>
      </p:pic>
      <p:pic>
        <p:nvPicPr>
          <p:cNvPr id="10245" name="Picture 2" descr="Bacteria Powerpoint Template">
            <a:hlinkClick r:id="rId3"/>
          </p:cNvPr>
          <p:cNvPicPr>
            <a:picLocks noChangeAspect="1" noChangeArrowheads="1"/>
          </p:cNvPicPr>
          <p:nvPr/>
        </p:nvPicPr>
        <p:blipFill>
          <a:blip r:embed="rId4"/>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14317B33-71DF-4D3E-B852-137E889B2EC6}"/>
              </a:ext>
            </a:extLst>
          </p:cNvPr>
          <p:cNvSpPr/>
          <p:nvPr/>
        </p:nvSpPr>
        <p:spPr>
          <a:xfrm>
            <a:off x="0" y="0"/>
            <a:ext cx="12192000" cy="7048083"/>
          </a:xfrm>
          <a:prstGeom prst="rect">
            <a:avLst/>
          </a:prstGeom>
        </p:spPr>
        <p:txBody>
          <a:bodyPr>
            <a:spAutoFit/>
          </a:bodyPr>
          <a:lstStyle/>
          <a:p>
            <a:pPr eaLnBrk="1" fontAlgn="auto" hangingPunct="1">
              <a:spcBef>
                <a:spcPts val="0"/>
              </a:spcBef>
              <a:spcAft>
                <a:spcPts val="0"/>
              </a:spcAft>
              <a:defRPr/>
            </a:pPr>
            <a:endParaRPr lang="en-US" sz="2400" i="1" dirty="0">
              <a:cs typeface="Arial" pitchFamily="34" charset="0"/>
            </a:endParaRPr>
          </a:p>
          <a:p>
            <a:pPr eaLnBrk="1" fontAlgn="auto" hangingPunct="1">
              <a:spcBef>
                <a:spcPts val="0"/>
              </a:spcBef>
              <a:spcAft>
                <a:spcPts val="0"/>
              </a:spcAft>
              <a:defRPr/>
            </a:pPr>
            <a:r>
              <a:rPr lang="en-US" sz="2400" i="1" dirty="0">
                <a:cs typeface="Arial" pitchFamily="34" charset="0"/>
              </a:rPr>
              <a:t>The resistance may be of two types:-</a:t>
            </a:r>
            <a:r>
              <a:rPr lang="en-US" sz="2400" dirty="0">
                <a:cs typeface="Arial" pitchFamily="34" charset="0"/>
              </a:rPr>
              <a:t/>
            </a:r>
            <a:br>
              <a:rPr lang="en-US" sz="2400" dirty="0">
                <a:cs typeface="Arial" pitchFamily="34" charset="0"/>
              </a:rPr>
            </a:br>
            <a:r>
              <a:rPr lang="en-US" sz="2400" dirty="0">
                <a:cs typeface="Arial" pitchFamily="34" charset="0"/>
              </a:rPr>
              <a:t> [1]Natural resistance</a:t>
            </a:r>
            <a:br>
              <a:rPr lang="en-US" sz="2400" dirty="0">
                <a:cs typeface="Arial" pitchFamily="34" charset="0"/>
              </a:rPr>
            </a:br>
            <a:r>
              <a:rPr lang="en-US" sz="2400" dirty="0">
                <a:cs typeface="Arial" pitchFamily="34" charset="0"/>
              </a:rPr>
              <a:t> [2]Acquired resistance</a:t>
            </a:r>
            <a:r>
              <a:rPr lang="en-US" sz="2400" dirty="0">
                <a:latin typeface="+mn-lt"/>
              </a:rPr>
              <a:t/>
            </a:r>
            <a:br>
              <a:rPr lang="en-US" sz="2400" dirty="0">
                <a:latin typeface="+mn-lt"/>
              </a:rPr>
            </a:br>
            <a:r>
              <a:rPr lang="en-US" dirty="0">
                <a:latin typeface="+mn-lt"/>
              </a:rPr>
              <a:t/>
            </a:r>
            <a:br>
              <a:rPr lang="en-US" dirty="0">
                <a:latin typeface="+mn-lt"/>
              </a:rPr>
            </a:br>
            <a:endParaRPr lang="en-US" dirty="0">
              <a:latin typeface="+mn-lt"/>
            </a:endParaRPr>
          </a:p>
          <a:p>
            <a:pPr eaLnBrk="1" fontAlgn="auto" hangingPunct="1">
              <a:spcBef>
                <a:spcPts val="0"/>
              </a:spcBef>
              <a:spcAft>
                <a:spcPts val="0"/>
              </a:spcAft>
              <a:defRPr/>
            </a:pPr>
            <a:r>
              <a:rPr lang="en-US" sz="28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Bradley Hand ITC" pitchFamily="66" charset="0"/>
              </a:rPr>
              <a:t>[1] NATURAL RESISTANCE/NON GENETIC ORIGIN OF DRUG RESISTANCE/INTRINSIC RESISTANCE.</a:t>
            </a:r>
            <a:r>
              <a:rPr lang="en-US" sz="2400" dirty="0">
                <a:latin typeface="+mn-lt"/>
              </a:rPr>
              <a:t/>
            </a:r>
            <a:br>
              <a:rPr lang="en-US" sz="2400" dirty="0">
                <a:latin typeface="+mn-lt"/>
              </a:rPr>
            </a:br>
            <a:endParaRPr lang="en-US" sz="2400" dirty="0">
              <a:latin typeface="+mn-lt"/>
            </a:endParaRPr>
          </a:p>
          <a:p>
            <a:pPr eaLnBrk="1" fontAlgn="auto" hangingPunct="1">
              <a:spcBef>
                <a:spcPts val="0"/>
              </a:spcBef>
              <a:spcAft>
                <a:spcPts val="0"/>
              </a:spcAft>
              <a:defRPr/>
            </a:pPr>
            <a:r>
              <a:rPr lang="en-US" sz="2400" dirty="0">
                <a:cs typeface="Arial" pitchFamily="34" charset="0"/>
              </a:rPr>
              <a:t>Organisms that are naturally insensitive to a particular drug.   </a:t>
            </a:r>
            <a:br>
              <a:rPr lang="en-US" sz="2400" dirty="0">
                <a:cs typeface="Arial" pitchFamily="34" charset="0"/>
              </a:rPr>
            </a:br>
            <a:r>
              <a:rPr lang="en-US" sz="2400" dirty="0">
                <a:cs typeface="Arial" pitchFamily="34" charset="0"/>
              </a:rPr>
              <a:t>Active replication of bacteria is required for most antibacterial drug action.</a:t>
            </a: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cs typeface="Arial" pitchFamily="34" charset="0"/>
            </a:endParaRPr>
          </a:p>
          <a:p>
            <a:pPr eaLnBrk="1" fontAlgn="auto" hangingPunct="1">
              <a:spcBef>
                <a:spcPts val="0"/>
              </a:spcBef>
              <a:spcAft>
                <a:spcPts val="0"/>
              </a:spcAft>
              <a:defRPr/>
            </a:pPr>
            <a:endParaRPr lang="en-US" sz="2400" dirty="0">
              <a:latin typeface="+mn-lt"/>
            </a:endParaRPr>
          </a:p>
        </p:txBody>
      </p:sp>
      <p:sp>
        <p:nvSpPr>
          <p:cNvPr id="11267" name="Rectangle 4"/>
          <p:cNvSpPr>
            <a:spLocks noChangeArrowheads="1"/>
          </p:cNvSpPr>
          <p:nvPr/>
        </p:nvSpPr>
        <p:spPr bwMode="auto">
          <a:xfrm>
            <a:off x="0" y="4114801"/>
            <a:ext cx="12192000" cy="2677656"/>
          </a:xfrm>
          <a:prstGeom prst="rect">
            <a:avLst/>
          </a:prstGeom>
          <a:noFill/>
          <a:ln w="9525">
            <a:noFill/>
            <a:miter lim="800000"/>
            <a:headEnd/>
            <a:tailEnd/>
          </a:ln>
        </p:spPr>
        <p:txBody>
          <a:bodyPr>
            <a:spAutoFit/>
          </a:bodyPr>
          <a:lstStyle/>
          <a:p>
            <a:pPr eaLnBrk="1" hangingPunct="1"/>
            <a:endParaRPr lang="en-US" altLang="en-US" sz="2400">
              <a:cs typeface="Arial" pitchFamily="34" charset="0"/>
            </a:endParaRPr>
          </a:p>
          <a:p>
            <a:pPr eaLnBrk="1" hangingPunct="1"/>
            <a:endParaRPr lang="en-US" altLang="en-US" sz="2400">
              <a:cs typeface="Arial" pitchFamily="34" charset="0"/>
            </a:endParaRPr>
          </a:p>
          <a:p>
            <a:pPr eaLnBrk="1" hangingPunct="1"/>
            <a:r>
              <a:rPr lang="en-US" altLang="en-US" sz="2400">
                <a:cs typeface="Arial" pitchFamily="34" charset="0"/>
              </a:rPr>
              <a:t>The bacteria that are metabolically inactive(non multiplying)</a:t>
            </a:r>
            <a:br>
              <a:rPr lang="en-US" altLang="en-US" sz="2400">
                <a:cs typeface="Arial" pitchFamily="34" charset="0"/>
              </a:rPr>
            </a:br>
            <a:r>
              <a:rPr lang="en-US" altLang="en-US" sz="2400">
                <a:cs typeface="Arial" pitchFamily="34" charset="0"/>
              </a:rPr>
              <a:t>may be phenotypically resistance to drug. However their offspring are fully suseceptible</a:t>
            </a:r>
            <a:r>
              <a:rPr lang="en-US" altLang="en-US">
                <a:cs typeface="Arial" pitchFamily="34" charset="0"/>
              </a:rPr>
              <a:t>.</a:t>
            </a:r>
          </a:p>
          <a:p>
            <a:pPr eaLnBrk="1" hangingPunct="1"/>
            <a:endParaRPr lang="en-US" altLang="en-US">
              <a:cs typeface="Arial" pitchFamily="34" charset="0"/>
            </a:endParaRPr>
          </a:p>
          <a:p>
            <a:pPr eaLnBrk="1" hangingPunct="1"/>
            <a:endParaRPr lang="en-US" altLang="en-US">
              <a:cs typeface="Arial" pitchFamily="34" charset="0"/>
            </a:endParaRPr>
          </a:p>
          <a:p>
            <a:pPr eaLnBrk="1" hangingPunct="1"/>
            <a:endParaRPr lang="en-US" altLang="en-US">
              <a:cs typeface="Arial" pitchFamily="34" charset="0"/>
            </a:endParaRPr>
          </a:p>
          <a:p>
            <a:pPr eaLnBrk="1" hangingPunct="1"/>
            <a:endParaRPr lang="en-US" altLang="en-US">
              <a:latin typeface="Corbel" pitchFamily="34" charset="0"/>
            </a:endParaRPr>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F839FD-D1E2-4390-9F1E-B0C637E21024}"/>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Ex:-</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Mycobacteria often survive in tissue for many years after infection yet are restrained by the host’s defenses and don’t multiply. Such “</a:t>
            </a:r>
            <a:r>
              <a:rPr lang="en-US" sz="2400" cap="none" dirty="0">
                <a:solidFill>
                  <a:schemeClr val="tx1"/>
                </a:solidFill>
                <a:latin typeface="Arial" pitchFamily="34" charset="0"/>
                <a:cs typeface="Arial" pitchFamily="34" charset="0"/>
              </a:rPr>
              <a:t>persisting” </a:t>
            </a:r>
            <a:r>
              <a:rPr lang="en-US" sz="2400" b="0" cap="none" dirty="0">
                <a:solidFill>
                  <a:schemeClr val="tx1"/>
                </a:solidFill>
                <a:latin typeface="Arial" pitchFamily="34" charset="0"/>
                <a:cs typeface="Arial" pitchFamily="34" charset="0"/>
              </a:rPr>
              <a:t>organism are resistant to treatment and cannot be eradicated by drugs. Yet if they start to multiply (ex:following suppression of cellular immunity in the patient) they are fully susceptible to the same drug.</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Secondly if microorganism may lose the specific target structure for several generations and thus be resistant.    </a:t>
            </a:r>
            <a:r>
              <a:rPr lang="en-US" sz="2400" b="0" cap="none" dirty="0">
                <a:solidFill>
                  <a:schemeClr val="tx2">
                    <a:satMod val="200000"/>
                  </a:schemeClr>
                </a:solidFill>
              </a:rPr>
              <a:t>                                    </a:t>
            </a:r>
          </a:p>
        </p:txBody>
      </p:sp>
      <p:pic>
        <p:nvPicPr>
          <p:cNvPr id="12291" name="Picture 1" descr="C:\Documents and Settings\User\Desktop\RaShMi\presentation\penicilin inhibition of bacterial growth.bmp"/>
          <p:cNvPicPr>
            <a:picLocks noChangeAspect="1" noChangeArrowheads="1"/>
          </p:cNvPicPr>
          <p:nvPr/>
        </p:nvPicPr>
        <p:blipFill>
          <a:blip r:embed="rId2"/>
          <a:srcRect/>
          <a:stretch>
            <a:fillRect/>
          </a:stretch>
        </p:blipFill>
        <p:spPr bwMode="auto">
          <a:xfrm>
            <a:off x="3556000" y="3733800"/>
            <a:ext cx="5283200" cy="2667000"/>
          </a:xfrm>
          <a:prstGeom prst="rect">
            <a:avLst/>
          </a:prstGeom>
          <a:noFill/>
          <a:ln w="9525">
            <a:noFill/>
            <a:miter lim="800000"/>
            <a:headEnd/>
            <a:tailEnd/>
          </a:ln>
        </p:spPr>
      </p:pic>
      <p:sp>
        <p:nvSpPr>
          <p:cNvPr id="12292" name="TextBox 3"/>
          <p:cNvSpPr txBox="1">
            <a:spLocks noChangeArrowheads="1"/>
          </p:cNvSpPr>
          <p:nvPr/>
        </p:nvSpPr>
        <p:spPr bwMode="auto">
          <a:xfrm>
            <a:off x="3556000" y="6400800"/>
            <a:ext cx="5892800" cy="369888"/>
          </a:xfrm>
          <a:prstGeom prst="rect">
            <a:avLst/>
          </a:prstGeom>
          <a:noFill/>
          <a:ln w="9525">
            <a:noFill/>
            <a:miter lim="800000"/>
            <a:headEnd/>
            <a:tailEnd/>
          </a:ln>
        </p:spPr>
        <p:txBody>
          <a:bodyPr>
            <a:spAutoFit/>
          </a:bodyPr>
          <a:lstStyle/>
          <a:p>
            <a:pPr eaLnBrk="1" hangingPunct="1"/>
            <a:r>
              <a:rPr lang="en-US" altLang="en-US">
                <a:solidFill>
                  <a:srgbClr val="FFFF00"/>
                </a:solidFill>
                <a:latin typeface="Corbel" pitchFamily="34" charset="0"/>
              </a:rPr>
              <a:t>Penicillin inhibition of  bacterial growth</a:t>
            </a:r>
          </a:p>
        </p:txBody>
      </p:sp>
      <p:pic>
        <p:nvPicPr>
          <p:cNvPr id="12293" name="Picture 2" descr="Bacteria Powerpoint Template">
            <a:hlinkClick r:id="rId3"/>
          </p:cNvPr>
          <p:cNvPicPr>
            <a:picLocks noChangeAspect="1" noChangeArrowheads="1"/>
          </p:cNvPicPr>
          <p:nvPr/>
        </p:nvPicPr>
        <p:blipFill>
          <a:blip r:embed="rId4"/>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0587B4-F390-40EE-8493-3FA5D84E3F8B}"/>
              </a:ext>
            </a:extLst>
          </p:cNvPr>
          <p:cNvSpPr>
            <a:spLocks noGrp="1"/>
          </p:cNvSpPr>
          <p:nvPr>
            <p:ph type="ctrTitle"/>
          </p:nvPr>
        </p:nvSpPr>
        <p:spPr>
          <a:xfrm>
            <a:off x="508000" y="0"/>
            <a:ext cx="11684000" cy="6858000"/>
          </a:xfrm>
        </p:spPr>
        <p:txBody>
          <a:bodyPr/>
          <a:lstStyle/>
          <a:p>
            <a:pPr eaLnBrk="1" fontAlgn="auto" hangingPunct="1">
              <a:spcAft>
                <a:spcPts val="0"/>
              </a:spcAft>
              <a:defRPr/>
            </a:pP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Ex:-</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PENICILLIN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act on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Penicillin-susceptible organism</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Cell wall deficient L-form</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Lacking of cell wall</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(They are resistant to cell wall inhibitor </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                        drug eg:- penicillin,cephalosporin)</a:t>
            </a:r>
            <a:br>
              <a:rPr lang="en-US" sz="2400" b="0" cap="none" dirty="0">
                <a:solidFill>
                  <a:schemeClr val="tx1"/>
                </a:solidFill>
                <a:latin typeface="Arial" pitchFamily="34" charset="0"/>
                <a:cs typeface="Arial" pitchFamily="34" charset="0"/>
              </a:rPr>
            </a:br>
            <a:r>
              <a:rPr lang="en-US" sz="2400" b="0" cap="none" dirty="0">
                <a:solidFill>
                  <a:schemeClr val="tx1"/>
                </a:solidFill>
                <a:latin typeface="Arial" pitchFamily="34" charset="0"/>
                <a:cs typeface="Arial" pitchFamily="34" charset="0"/>
              </a:rPr>
              <a:t>When these organisms revert to their bacterial parent forms by resuming cell wall production, they are again susceptible to penicillin.</a:t>
            </a:r>
            <a:br>
              <a:rPr lang="en-US" sz="2400" b="0" cap="none" dirty="0">
                <a:solidFill>
                  <a:schemeClr val="tx1"/>
                </a:solidFill>
                <a:latin typeface="Arial" pitchFamily="34" charset="0"/>
                <a:cs typeface="Arial" pitchFamily="34" charset="0"/>
              </a:rPr>
            </a:br>
            <a:r>
              <a:rPr lang="en-US" sz="2400" b="0" cap="none" dirty="0">
                <a:solidFill>
                  <a:schemeClr val="tx2">
                    <a:satMod val="200000"/>
                  </a:schemeClr>
                </a:solidFill>
              </a:rPr>
              <a:t/>
            </a:r>
            <a:br>
              <a:rPr lang="en-US" sz="2400" b="0" cap="none" dirty="0">
                <a:solidFill>
                  <a:schemeClr val="tx2">
                    <a:satMod val="200000"/>
                  </a:schemeClr>
                </a:solidFill>
              </a:rPr>
            </a:br>
            <a:r>
              <a:rPr lang="en-US" sz="2400" b="0" cap="none" dirty="0">
                <a:solidFill>
                  <a:schemeClr val="tx2">
                    <a:satMod val="200000"/>
                  </a:schemeClr>
                </a:solidFill>
              </a:rPr>
              <a:t>       </a:t>
            </a:r>
          </a:p>
        </p:txBody>
      </p:sp>
      <p:cxnSp>
        <p:nvCxnSpPr>
          <p:cNvPr id="8" name="Straight Arrow Connector 7">
            <a:extLst>
              <a:ext uri="{FF2B5EF4-FFF2-40B4-BE49-F238E27FC236}">
                <a16:creationId xmlns:a16="http://schemas.microsoft.com/office/drawing/2014/main" xmlns="" id="{7F5B1EE0-E7BD-47D0-A610-E4DCB74EBB54}"/>
              </a:ext>
            </a:extLst>
          </p:cNvPr>
          <p:cNvCxnSpPr/>
          <p:nvPr/>
        </p:nvCxnSpPr>
        <p:spPr>
          <a:xfrm rot="5400000">
            <a:off x="5689601" y="1828272"/>
            <a:ext cx="6096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0" name="Straight Arrow Connector 9">
            <a:extLst>
              <a:ext uri="{FF2B5EF4-FFF2-40B4-BE49-F238E27FC236}">
                <a16:creationId xmlns:a16="http://schemas.microsoft.com/office/drawing/2014/main" xmlns="" id="{7BE97F7F-AB38-4032-835A-A8D2BDFD8090}"/>
              </a:ext>
            </a:extLst>
          </p:cNvPr>
          <p:cNvCxnSpPr/>
          <p:nvPr/>
        </p:nvCxnSpPr>
        <p:spPr>
          <a:xfrm rot="5400000">
            <a:off x="5689601" y="2895072"/>
            <a:ext cx="6096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 name="Straight Arrow Connector 11">
            <a:extLst>
              <a:ext uri="{FF2B5EF4-FFF2-40B4-BE49-F238E27FC236}">
                <a16:creationId xmlns:a16="http://schemas.microsoft.com/office/drawing/2014/main" xmlns="" id="{C1E06A88-D93F-43D2-BE94-DBE0D31C5AA1}"/>
              </a:ext>
            </a:extLst>
          </p:cNvPr>
          <p:cNvCxnSpPr/>
          <p:nvPr/>
        </p:nvCxnSpPr>
        <p:spPr>
          <a:xfrm rot="5400000">
            <a:off x="5727701" y="3999972"/>
            <a:ext cx="533400" cy="4233"/>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pic>
        <p:nvPicPr>
          <p:cNvPr id="13318" name="Picture 2" descr="Bacteria Powerpoint Template">
            <a:hlinkClick r:id="rId2"/>
          </p:cNvPr>
          <p:cNvPicPr>
            <a:picLocks noChangeAspect="1" noChangeArrowheads="1"/>
          </p:cNvPicPr>
          <p:nvPr/>
        </p:nvPicPr>
        <p:blipFill>
          <a:blip r:embed="rId3"/>
          <a:srcRect/>
          <a:stretch>
            <a:fillRect/>
          </a:stretch>
        </p:blipFill>
        <p:spPr bwMode="auto">
          <a:xfrm>
            <a:off x="0" y="0"/>
            <a:ext cx="508000" cy="685800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556</Words>
  <Application>Microsoft Office PowerPoint</Application>
  <PresentationFormat>Custom</PresentationFormat>
  <Paragraphs>173</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Slide 1</vt:lpstr>
      <vt:lpstr>Specific learning Objectives </vt:lpstr>
      <vt:lpstr>Table of Content </vt:lpstr>
      <vt:lpstr>Slide 4</vt:lpstr>
      <vt:lpstr>Slide 5</vt:lpstr>
      <vt:lpstr>         Resistance is defined as the unresponsiveness of a microorganism to antimicrobial agents(AMA).  </vt:lpstr>
      <vt:lpstr>Slide 7</vt:lpstr>
      <vt:lpstr>Ex:-             Mycobacteria often survive in tissue for many years after infection yet are restrained by the host’s defenses and don’t multiply. Such “persisting” organism are resistant to treatment and cannot be eradicated by drugs. Yet if they start to multiply (ex:following suppression of cellular immunity in the patient) they are fully susceptible to the same drug.  Secondly if microorganism may lose the specific target structure for several generations and thus be resistant.                                        </vt:lpstr>
      <vt:lpstr> Ex:-                                         PENICILLIN                                             act on                              Penicillin-susceptible organism                                            Cell wall deficient L-form                                         Lacking of cell wall                     (They are resistant to cell wall inhibitor                          drug eg:- penicillin,cephalosporin) When these organisms revert to their bacterial parent forms by resuming cell wall production, they are again susceptible to penicillin.         </vt:lpstr>
      <vt:lpstr>Thirdly microorganism may infect the host  at the site where antimicrobials are excluded or are not active.        Ex:-            Aminoglycosides such as gentamicin are not effective in treating salmonella enteric fevers because the salmonella are intracellular and the aminoglycosides don’t enter the cell.   [2] ACQUIRED RESISTANCE/GENETIC ORIGIN OF DRUG RESISTANCE.  In acquired resistance the microbes that initially respond to an AMA later develop resistance the to same AMA by:-         (a)Mutation  (b)Gene transfer      </vt:lpstr>
      <vt:lpstr>MECHANISM:- Mechanism of development of resistance to AMAs:-  &lt;a&gt; Production of inactivating enzyme. Ex:-                              Staphylococci produces                                         β- lactamases (penicillinase)                                      which destroys                       some of penicillins &amp; cephalosporins       </vt:lpstr>
      <vt:lpstr>&lt;b&gt; An efflux pump mechanisms:-        Microorganism change their permiability to drug.         Mechanism that prevents accumulation of drug in   bacteria.        Ex:- Resistance of gram +ve &amp; gram –ve bacteria to      tetracyclines.  &lt;c&gt; Alteration of binding site:-          Ex:- Change in penicillin-binding proteins(PBPs)                   resulting in decreased affinity for penicillins.  &lt;d&gt; Absence of metabollic pathway:-        Sulphonamide resistant bacteria can utilize </vt:lpstr>
      <vt:lpstr>performed folic acid without need for usual metabolic steps.                                                                                    PABA  sulphonamide      inhibits           folate synthatase                                        folic acid                                                  producing bacteriostatic effect.                     </vt:lpstr>
      <vt:lpstr>          A problem of chemotherapy has been the appearance of resistance to particular drugs in a normally sensitive microbial population.        </vt:lpstr>
      <vt:lpstr>Slide 15</vt:lpstr>
      <vt:lpstr>Slide 16</vt:lpstr>
      <vt:lpstr> Mutational resistance develops as a result of spontaneous mutation in a locus that controls susceptibility to a given antimicrobial drug.  The presence of the antimicrobial drug serves as a selecting mechanism to supress susceptible organism &amp; favour the growth of drug resistant mutants.   Mutation resistant is mainly of 2 types:-  (a).THE STEPWISE MUTATION. (b).THE ONE STEP MUTATION.</vt:lpstr>
      <vt:lpstr>(a).THE STEPWISE MUTATION.  It is seen with penicillin, where high level of resistance are achieved only by a series of small step mutations.  (b).ONE STEP MUTATION. It is seen with streptomycin,where mutants differ widely in the degree of resistance:-  1.some exhibiting low resistance. 2.some are highly resistant. 3.some even streptomycin dependent.</vt:lpstr>
      <vt:lpstr> In clinical practise,mutational resistance is of greater importance in tuberculosis.  If only one drug is used i.e.,                                      streptomycin                                            patient                                         initially the bacilli die in large number                 soon resistant mutants appears &amp; multiply.</vt:lpstr>
      <vt:lpstr> If two or more antituberculous drugs are used for combined treatment,repopulation by resistant mutants doesn’t occur,as a mutant resistant to one drug will be destroyed by other drug.   The possibility of a mutant does not occur,as a exhibiting resistance to multiple drugs.Simultaneously is so remote as to be visually not existent.                         But due to inadequate treatment from long time to this disease causes extensive resistance in tubercle bacilli, leading to pandaemic of multiple drug resistant tuberculosis (MDR TB) across the world.</vt:lpstr>
      <vt:lpstr> In transferable drug resistance the resistance is transferred from one bacteria to different taxonomic groups by different methods of “gene transfer”,mediated by “R-plasmids”(RTF+r determinants).  The transfer of genes for drug resistance occur by following mechanisms:- </vt:lpstr>
      <vt:lpstr> Of three modes of gene transfer in bacteria plasmid-mediated conjugation is of greatest significance in terms of drug resistance.  Conjugation occurs through R plasmids(RTF+r determinant).  R-Plasmid : Plasmid is responsible for the spread of multiple drug resistance among bacteria.  This mechanism of drug resistance was 1st reported by japanese workers.  It showed sudden increase in infection caused by shigella strain-resistant to sulphonamides, streptomycin.  </vt:lpstr>
      <vt:lpstr> These patients excreting shigella strain also shed strains of  E.coli resistant to same drug.  So, transfer was demonstrated between E.coli &amp; shigella strains both in vitro &amp; in vivo.  The R-plasmid consist of:-  (a) RESISTANCE TRANSFER FACTOR (RTF) (b) RESISTANCE DETERMINANT(r)  The whole plasmid is called as R factor(RTF+r)  R factor can have several r determinants &amp; resistance to as many as eight or more drugs can be transferred. </vt:lpstr>
      <vt:lpstr> Sometimes,RTF dissociates from r-determinants.             2 components exists as separate plasmids                     host cell remains drug resistant                                          &amp;                    resistance is not transferable. R-plasmids transfer themselves into a wide range of commensal &amp; pathogenic bacteria.  The transfer can be effected in vitro,but in normal gut inhibited by several factors such as bile salts, alkaline pH,abundance of anaerobic gram positive bacteria minimizing chances of contact b/w donor cells &amp; suitable recipient cells. </vt:lpstr>
      <vt:lpstr> In intestine of persons with oral antibiotic therapy,transfer occurs due to destruction of sensitive normal flora &amp; selection pressure produced by drug.   Transferable drug resistance is now universal in distribution &amp; involves all antibiotics in common use.  Frequency α use of antibiotics in the area.  R-factors can be transmitted from animals to mans.          Hence,antibiotics in veterinary &amp; animal feeds can also lead to increase of mutiple drug resistance in community.  Widespread resistance has considerably diminished clinical efficacy of most of antibiotics. </vt:lpstr>
      <vt:lpstr>Slide 26</vt:lpstr>
      <vt:lpstr>Transposable genetic elements.(transposons). They are specific sequences of DNA segments.   .have ability to move from one plasmid to another plasmid.  .plasmid  ↔  chromosome.  .also within chromosome.  Because of their ability to insert into many sites both on plasmids &amp; chromosomes, they are known as “JUMPING GENES’. The transfer of genetic material from 1 DNA to another is c/as transposition. Small transposons are k/as “INSERTION SEQUENCES" or IS elements. Bacteria acquires new characters by insertion of transposable element.  </vt:lpstr>
      <vt:lpstr>Integron. These elements form an essential ‘building block’ of many transposons. They allow rapid formation &amp; expression of new combinations of  antibiotic resistance genes in response to selection pressure.   The prevalence of multiple resistance R-plasmids carrying   transposons &amp; integron continues to increase infections caused by a wide range of pathogens.  Use of antibiotics may select for bacteria carrying plasmids that confer not only multiple drug resistance but also increase pathogenicity.   </vt:lpstr>
      <vt:lpstr>Organisms that develop resistance to an AMA may also show resistance to other chemically related AMAs.  The cross resistance among AMA could either be:-            1-way.            2-way.  Among tetracyclines &amp; sulphonamides is usually 2-way. The 1-way resistance is seen b/w gentamicin &amp; streptomycin.       TETRACYCLINES            DOXYCYCLINE     SULPHADIAZINE             SULPHADOXINE     GENTAMICIN                    STREPTOMYCIN  </vt:lpstr>
      <vt:lpstr>Super infection is defined as the appearance of a new infection due to antimicrobial therapy of initial infection.  The causative organism of super infection should be different from that of primary diseases.               The antibiotics having broad spectrum                                               (tetracyclines,chloramphenicol,etc.)                      alter normal bacterial flora.           Host defense mechanisms are impaired.            Pathogenic organisms invade the host           multiply &amp; produce the super infection.  </vt:lpstr>
      <vt:lpstr> The sites involved in super infection are those body cavities that have direct communication with the exterior.  i.e.,   1.Rectum.          2.Oral cavity.          3.Vagina.          4.Lower urinary tract.          5.Upper respiratory tract.,etc.</vt:lpstr>
      <vt:lpstr> (1).By maintaining sufficiently high levels of drug in the tissues to inhibit both the original population &amp; 1st step mutants.  (2).By administrating 2 drugs that do not give cross-resistance each of which delay the emergence of mutants resistant to other drug. Ex:-rifamipin &amp; isoniazid used in treatment of tuberculosis.  (3).By avoiding exposure of micro-organisms to a particularly valuable drug by limiting its use, especially in hospitals it is said that “hospital is the heaven for drug resistant bacteria”.</vt:lpstr>
      <vt:lpstr>Slide 33</vt:lpstr>
      <vt:lpstr>TAKE HOME MESSAGE/ FOR THE TOPIC COVERED (SUMMARY) </vt:lpstr>
      <vt:lpstr>REFERENCES</vt:lpstr>
      <vt:lpstr>Question &amp; Answer Session</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user</cp:lastModifiedBy>
  <cp:revision>16</cp:revision>
  <dcterms:created xsi:type="dcterms:W3CDTF">2022-05-23T05:15:21Z</dcterms:created>
  <dcterms:modified xsi:type="dcterms:W3CDTF">2022-09-12T07:27:27Z</dcterms:modified>
</cp:coreProperties>
</file>